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5631F5-0548-429F-97C1-5DFF85105F7A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F74DE5-92F6-44C5-9D3D-96FF61A8C1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5631F5-0548-429F-97C1-5DFF85105F7A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F74DE5-92F6-44C5-9D3D-96FF61A8C1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5631F5-0548-429F-97C1-5DFF85105F7A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F74DE5-92F6-44C5-9D3D-96FF61A8C1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5631F5-0548-429F-97C1-5DFF85105F7A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F74DE5-92F6-44C5-9D3D-96FF61A8C10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5631F5-0548-429F-97C1-5DFF85105F7A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F74DE5-92F6-44C5-9D3D-96FF61A8C10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5631F5-0548-429F-97C1-5DFF85105F7A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F74DE5-92F6-44C5-9D3D-96FF61A8C10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5631F5-0548-429F-97C1-5DFF85105F7A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F74DE5-92F6-44C5-9D3D-96FF61A8C1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5631F5-0548-429F-97C1-5DFF85105F7A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F74DE5-92F6-44C5-9D3D-96FF61A8C10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5631F5-0548-429F-97C1-5DFF85105F7A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F74DE5-92F6-44C5-9D3D-96FF61A8C1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25631F5-0548-429F-97C1-5DFF85105F7A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F74DE5-92F6-44C5-9D3D-96FF61A8C1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5631F5-0548-429F-97C1-5DFF85105F7A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F74DE5-92F6-44C5-9D3D-96FF61A8C10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25631F5-0548-429F-97C1-5DFF85105F7A}" type="datetimeFigureOut">
              <a:rPr lang="cs-CZ" smtClean="0"/>
              <a:pPr/>
              <a:t>11.4.2016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F74DE5-92F6-44C5-9D3D-96FF61A8C10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i.lidovky.cz/09/053/lnorg/BAT2b622b_gen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0"/>
            <a:ext cx="9644129" cy="7518825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85728"/>
            <a:ext cx="7772400" cy="1470025"/>
          </a:xfrm>
        </p:spPr>
        <p:txBody>
          <a:bodyPr>
            <a:normAutofit/>
          </a:bodyPr>
          <a:lstStyle/>
          <a:p>
            <a:r>
              <a:rPr lang="cs-CZ" sz="6000" dirty="0" smtClean="0">
                <a:solidFill>
                  <a:schemeClr val="bg1"/>
                </a:solidFill>
              </a:rPr>
              <a:t>GENETIKA ČLOVĚKA</a:t>
            </a:r>
            <a:endParaRPr lang="cs-CZ" sz="60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14580" y="6000768"/>
            <a:ext cx="6429420" cy="1252558"/>
          </a:xfrm>
        </p:spPr>
        <p:txBody>
          <a:bodyPr/>
          <a:lstStyle/>
          <a:p>
            <a:pPr algn="r"/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dědí </a:t>
            </a:r>
            <a:r>
              <a:rPr lang="cs-CZ" dirty="0" smtClean="0"/>
              <a:t>se geneticky </a:t>
            </a:r>
            <a:r>
              <a:rPr lang="cs-CZ" dirty="0" smtClean="0"/>
              <a:t>bez ohledu na pohlaví</a:t>
            </a:r>
          </a:p>
          <a:p>
            <a:endParaRPr lang="cs-CZ" dirty="0" smtClean="0"/>
          </a:p>
          <a:p>
            <a:pPr marL="624078" indent="-514350">
              <a:buFont typeface="+mj-lt"/>
              <a:buAutoNum type="arabicPeriod"/>
            </a:pPr>
            <a:r>
              <a:rPr lang="cs-CZ" sz="2100" dirty="0" smtClean="0"/>
              <a:t>molekulární choroby </a:t>
            </a:r>
          </a:p>
          <a:p>
            <a:pPr marL="2544318" lvl="8" indent="-514350"/>
            <a:r>
              <a:rPr lang="cs-CZ" sz="1800" dirty="0" err="1" smtClean="0"/>
              <a:t>coeliakie</a:t>
            </a:r>
            <a:r>
              <a:rPr lang="cs-CZ" sz="1800" dirty="0" smtClean="0"/>
              <a:t> – neschopnost </a:t>
            </a:r>
            <a:r>
              <a:rPr lang="cs-CZ" sz="1800" dirty="0" err="1" smtClean="0"/>
              <a:t>travit</a:t>
            </a:r>
            <a:r>
              <a:rPr lang="cs-CZ" sz="1800" dirty="0" smtClean="0"/>
              <a:t> lepek</a:t>
            </a:r>
          </a:p>
          <a:p>
            <a:pPr marL="2544318" lvl="8" indent="-514350"/>
            <a:r>
              <a:rPr lang="cs-CZ" sz="1800" dirty="0" smtClean="0"/>
              <a:t>diabetes </a:t>
            </a:r>
            <a:r>
              <a:rPr lang="cs-CZ" sz="1800" dirty="0" err="1" smtClean="0"/>
              <a:t>melitus</a:t>
            </a:r>
            <a:r>
              <a:rPr lang="cs-CZ" sz="1800" dirty="0" smtClean="0"/>
              <a:t> – porucha metabolismu cukru</a:t>
            </a:r>
          </a:p>
          <a:p>
            <a:pPr marL="2544318" lvl="8" indent="-514350"/>
            <a:endParaRPr lang="cs-CZ" sz="1400" dirty="0" smtClean="0"/>
          </a:p>
          <a:p>
            <a:pPr marL="624078" indent="-514350">
              <a:buFont typeface="+mj-lt"/>
              <a:buAutoNum type="arabicPeriod"/>
            </a:pPr>
            <a:r>
              <a:rPr lang="cs-CZ" sz="2100" dirty="0" smtClean="0"/>
              <a:t>srůsty prstů</a:t>
            </a:r>
          </a:p>
          <a:p>
            <a:pPr marL="624078" indent="-514350">
              <a:buFont typeface="+mj-lt"/>
              <a:buAutoNum type="arabicPeriod"/>
            </a:pPr>
            <a:r>
              <a:rPr lang="cs-CZ" sz="2100" dirty="0" err="1" smtClean="0"/>
              <a:t>víceprstost</a:t>
            </a:r>
            <a:endParaRPr lang="cs-CZ" sz="2100" dirty="0" smtClean="0"/>
          </a:p>
          <a:p>
            <a:pPr marL="624078" indent="-514350">
              <a:buFont typeface="+mj-lt"/>
              <a:buAutoNum type="arabicPeriod"/>
            </a:pPr>
            <a:r>
              <a:rPr lang="cs-CZ" sz="2100" dirty="0" err="1" smtClean="0"/>
              <a:t>krátkoprstost</a:t>
            </a:r>
            <a:endParaRPr lang="cs-CZ" sz="2100" dirty="0" smtClean="0"/>
          </a:p>
          <a:p>
            <a:pPr marL="624078" indent="-514350">
              <a:buFont typeface="+mj-lt"/>
              <a:buAutoNum type="arabicPeriod"/>
            </a:pPr>
            <a:r>
              <a:rPr lang="cs-CZ" sz="2100" dirty="0" smtClean="0"/>
              <a:t>Downův syndrom</a:t>
            </a:r>
          </a:p>
          <a:p>
            <a:pPr marL="624078" indent="-514350">
              <a:buFont typeface="+mj-lt"/>
              <a:buAutoNum type="arabicPeriod"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tx1"/>
                </a:solidFill>
              </a:rPr>
              <a:t>AUTOZOMÁLNÍ CHOROBY</a:t>
            </a:r>
            <a:endParaRPr lang="cs-CZ" sz="3600" dirty="0">
              <a:solidFill>
                <a:schemeClr val="tx1"/>
              </a:solidFill>
            </a:endParaRPr>
          </a:p>
        </p:txBody>
      </p:sp>
      <p:pic>
        <p:nvPicPr>
          <p:cNvPr id="3074" name="Picture 2" descr="http://www.downsyndrom.cz/web_images/thumbs/1356957799_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4071942"/>
            <a:ext cx="1581150" cy="2381250"/>
          </a:xfrm>
          <a:prstGeom prst="rect">
            <a:avLst/>
          </a:prstGeom>
          <a:noFill/>
        </p:spPr>
      </p:pic>
      <p:pic>
        <p:nvPicPr>
          <p:cNvPr id="3076" name="Picture 4" descr="http://www.prenatalsafe.cz/wp-content/uploads/2014/12/Down%C5%AFv-syndrom-640x27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5214950"/>
            <a:ext cx="3571900" cy="1506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err="1" smtClean="0"/>
              <a:t>Klinefelturův</a:t>
            </a:r>
            <a:r>
              <a:rPr lang="cs-CZ" u="sng" dirty="0" smtClean="0"/>
              <a:t> syndrom </a:t>
            </a:r>
          </a:p>
          <a:p>
            <a:pPr>
              <a:buNone/>
            </a:pPr>
            <a:r>
              <a:rPr lang="cs-CZ" dirty="0" smtClean="0"/>
              <a:t>		</a:t>
            </a:r>
            <a:r>
              <a:rPr lang="cs-CZ" sz="2100" dirty="0" smtClean="0"/>
              <a:t>(47chromozomů-jeden navíc)</a:t>
            </a:r>
          </a:p>
          <a:p>
            <a:pPr>
              <a:buNone/>
            </a:pPr>
            <a:r>
              <a:rPr lang="cs-CZ" sz="2100" dirty="0" smtClean="0"/>
              <a:t>		duševně zaostalí</a:t>
            </a:r>
          </a:p>
          <a:p>
            <a:pPr>
              <a:buNone/>
            </a:pPr>
            <a:endParaRPr lang="cs-CZ" dirty="0" smtClean="0"/>
          </a:p>
          <a:p>
            <a:r>
              <a:rPr lang="cs-CZ" u="sng" dirty="0" smtClean="0"/>
              <a:t>Testikulární feminizace</a:t>
            </a:r>
          </a:p>
          <a:p>
            <a:pPr lvl="2">
              <a:buNone/>
            </a:pPr>
            <a:r>
              <a:rPr lang="cs-CZ" dirty="0" smtClean="0"/>
              <a:t>	žena s </a:t>
            </a:r>
            <a:r>
              <a:rPr lang="cs-CZ" dirty="0" err="1" smtClean="0"/>
              <a:t>poh</a:t>
            </a:r>
            <a:r>
              <a:rPr lang="cs-CZ" dirty="0" smtClean="0"/>
              <a:t>. Chromozomem XY</a:t>
            </a:r>
          </a:p>
          <a:p>
            <a:pPr lvl="2">
              <a:buNone/>
            </a:pPr>
            <a:r>
              <a:rPr lang="cs-CZ" dirty="0" smtClean="0"/>
              <a:t>	tělo produkuje mužské </a:t>
            </a:r>
            <a:r>
              <a:rPr lang="cs-CZ" dirty="0" err="1" smtClean="0"/>
              <a:t>poh</a:t>
            </a:r>
            <a:r>
              <a:rPr lang="cs-CZ" dirty="0" smtClean="0"/>
              <a:t>. hormony, fenotyp je ale ženský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tx1"/>
                </a:solidFill>
              </a:rPr>
              <a:t>GONOZOMÁLNÍ CHOROBY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DĚKUJI ZA VAŠI POZORNOST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ZDROJE:</a:t>
            </a:r>
          </a:p>
          <a:p>
            <a:pPr>
              <a:buNone/>
            </a:pPr>
            <a:r>
              <a:rPr lang="cs-CZ" sz="1800" dirty="0" smtClean="0"/>
              <a:t>http://www.</a:t>
            </a:r>
            <a:r>
              <a:rPr lang="cs-CZ" sz="1800" dirty="0" err="1" smtClean="0"/>
              <a:t>unium.cz</a:t>
            </a:r>
            <a:r>
              <a:rPr lang="cs-CZ" sz="1800" dirty="0" smtClean="0"/>
              <a:t>/</a:t>
            </a:r>
            <a:r>
              <a:rPr lang="cs-CZ" sz="1800" dirty="0" err="1" smtClean="0"/>
              <a:t>materialy</a:t>
            </a:r>
            <a:r>
              <a:rPr lang="cs-CZ" sz="1800" dirty="0" smtClean="0"/>
              <a:t>/0/0/genetika-</a:t>
            </a:r>
            <a:r>
              <a:rPr lang="cs-CZ" sz="1800" dirty="0" err="1" smtClean="0"/>
              <a:t>cloveka</a:t>
            </a:r>
            <a:r>
              <a:rPr lang="cs-CZ" sz="1800" dirty="0" smtClean="0"/>
              <a:t>-</a:t>
            </a:r>
            <a:r>
              <a:rPr lang="cs-CZ" sz="1800" dirty="0" err="1" smtClean="0"/>
              <a:t>dedicne</a:t>
            </a:r>
            <a:r>
              <a:rPr lang="cs-CZ" sz="1800" dirty="0" smtClean="0"/>
              <a:t>-choroby-a-dispozice-</a:t>
            </a:r>
            <a:r>
              <a:rPr lang="cs-CZ" sz="1800" dirty="0" err="1" smtClean="0"/>
              <a:t>autozomalni</a:t>
            </a:r>
            <a:r>
              <a:rPr lang="cs-CZ" sz="1800" dirty="0" smtClean="0"/>
              <a:t>-c-m27471-p1.html</a:t>
            </a:r>
            <a:endParaRPr lang="cs-CZ" sz="1800" dirty="0"/>
          </a:p>
          <a:p>
            <a:pPr>
              <a:buNone/>
            </a:pPr>
            <a:r>
              <a:rPr lang="cs-CZ" sz="1800" dirty="0" smtClean="0"/>
              <a:t>http://www.odmaturuj.</a:t>
            </a:r>
            <a:r>
              <a:rPr lang="cs-CZ" sz="1800" dirty="0" err="1" smtClean="0"/>
              <a:t>cz</a:t>
            </a:r>
            <a:r>
              <a:rPr lang="cs-CZ" sz="1800" dirty="0" smtClean="0"/>
              <a:t>/biologie/</a:t>
            </a:r>
            <a:r>
              <a:rPr lang="cs-CZ" sz="1800" dirty="0" err="1" smtClean="0"/>
              <a:t>dedicnost</a:t>
            </a:r>
            <a:r>
              <a:rPr lang="cs-CZ" sz="1800" dirty="0" smtClean="0"/>
              <a:t>-genetika-dna/</a:t>
            </a:r>
          </a:p>
          <a:p>
            <a:pPr>
              <a:buNone/>
            </a:pPr>
            <a:r>
              <a:rPr lang="cs-CZ" sz="1800" dirty="0" smtClean="0"/>
              <a:t>http://www.</a:t>
            </a:r>
            <a:r>
              <a:rPr lang="cs-CZ" sz="1800" dirty="0" err="1" smtClean="0"/>
              <a:t>biomach.cz</a:t>
            </a:r>
            <a:r>
              <a:rPr lang="cs-CZ" sz="1800" dirty="0" smtClean="0"/>
              <a:t>/genetika/</a:t>
            </a:r>
            <a:r>
              <a:rPr lang="cs-CZ" sz="1800" dirty="0" err="1" smtClean="0"/>
              <a:t>monogenni</a:t>
            </a:r>
            <a:r>
              <a:rPr lang="cs-CZ" sz="1800" dirty="0" smtClean="0"/>
              <a:t>-</a:t>
            </a:r>
            <a:r>
              <a:rPr lang="cs-CZ" sz="1800" dirty="0" err="1" smtClean="0"/>
              <a:t>polygenni</a:t>
            </a:r>
            <a:r>
              <a:rPr lang="cs-CZ" sz="1800" dirty="0" smtClean="0"/>
              <a:t>-</a:t>
            </a:r>
            <a:r>
              <a:rPr lang="cs-CZ" sz="1800" dirty="0" err="1" smtClean="0"/>
              <a:t>dedicnost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http://slideplayer.cz/slide/2965191/</a:t>
            </a:r>
          </a:p>
          <a:p>
            <a:pPr>
              <a:buNone/>
            </a:pPr>
            <a:endParaRPr lang="cs-CZ" sz="18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dirty="0" smtClean="0">
                <a:solidFill>
                  <a:schemeClr val="bg2">
                    <a:lumMod val="25000"/>
                  </a:schemeClr>
                </a:solidFill>
              </a:rPr>
              <a:t>KONEC</a:t>
            </a:r>
            <a:endParaRPr lang="cs-CZ" sz="6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/>
          <a:lstStyle/>
          <a:p>
            <a:r>
              <a:rPr lang="cs-CZ" dirty="0" smtClean="0"/>
              <a:t>nelze provádět experimenty</a:t>
            </a:r>
          </a:p>
          <a:p>
            <a:r>
              <a:rPr lang="cs-CZ" dirty="0" smtClean="0"/>
              <a:t>malé množství potomků</a:t>
            </a:r>
          </a:p>
          <a:p>
            <a:r>
              <a:rPr lang="cs-CZ" dirty="0" smtClean="0"/>
              <a:t>dlouhodobá obměna populace (20 – 25 let)</a:t>
            </a:r>
          </a:p>
          <a:p>
            <a:r>
              <a:rPr lang="cs-CZ" dirty="0" smtClean="0"/>
              <a:t>složitý genotyp + mnoho polygenních znaku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u="sng" dirty="0" smtClean="0">
                <a:solidFill>
                  <a:schemeClr val="accent1">
                    <a:lumMod val="75000"/>
                  </a:schemeClr>
                </a:solidFill>
              </a:rPr>
              <a:t>ZÁKONITOSTI:</a:t>
            </a:r>
            <a:endParaRPr lang="cs-CZ" u="sn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07051"/>
          </a:xfrm>
        </p:spPr>
        <p:txBody>
          <a:bodyPr>
            <a:normAutofit/>
          </a:bodyPr>
          <a:lstStyle/>
          <a:p>
            <a:r>
              <a:rPr lang="cs-CZ" u="sng" dirty="0" smtClean="0"/>
              <a:t>FENOTYPU:</a:t>
            </a:r>
          </a:p>
          <a:p>
            <a:pPr lvl="1"/>
            <a:r>
              <a:rPr lang="cs-CZ" dirty="0" smtClean="0"/>
              <a:t>genealogická (rodokmenová)</a:t>
            </a:r>
          </a:p>
          <a:p>
            <a:pPr lvl="1"/>
            <a:r>
              <a:rPr lang="cs-CZ" dirty="0" err="1" smtClean="0"/>
              <a:t>gemelilogická</a:t>
            </a:r>
            <a:r>
              <a:rPr lang="cs-CZ" dirty="0" smtClean="0"/>
              <a:t> (dvojčat)</a:t>
            </a:r>
          </a:p>
          <a:p>
            <a:pPr lvl="1"/>
            <a:r>
              <a:rPr lang="cs-CZ" dirty="0" err="1" smtClean="0"/>
              <a:t>cytogenická</a:t>
            </a:r>
            <a:r>
              <a:rPr lang="cs-CZ" dirty="0" smtClean="0"/>
              <a:t> (buněčná      chromozomu)</a:t>
            </a:r>
          </a:p>
          <a:p>
            <a:pPr lvl="1"/>
            <a:r>
              <a:rPr lang="cs-CZ" dirty="0" smtClean="0"/>
              <a:t>populační</a:t>
            </a:r>
          </a:p>
          <a:p>
            <a:pPr lvl="1"/>
            <a:endParaRPr lang="cs-CZ" u="sng" dirty="0" smtClean="0"/>
          </a:p>
          <a:p>
            <a:r>
              <a:rPr lang="cs-CZ" u="sng" dirty="0" smtClean="0"/>
              <a:t>KARYOTYPU A DNA</a:t>
            </a:r>
          </a:p>
          <a:p>
            <a:pPr lvl="1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 smtClean="0">
                <a:solidFill>
                  <a:schemeClr val="accent1">
                    <a:lumMod val="75000"/>
                  </a:schemeClr>
                </a:solidFill>
              </a:rPr>
              <a:t>METODY STUDIA</a:t>
            </a:r>
            <a:endParaRPr lang="cs-CZ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4714876" y="3071810"/>
            <a:ext cx="28575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genealogie</a:t>
            </a:r>
            <a:r>
              <a:rPr lang="cs-CZ" dirty="0" smtClean="0"/>
              <a:t> – rodokmen pomocí symbolů</a:t>
            </a:r>
          </a:p>
          <a:p>
            <a:pPr>
              <a:buNone/>
            </a:pPr>
            <a:r>
              <a:rPr lang="cs-CZ" dirty="0" smtClean="0"/>
              <a:t>                    - výskyt určitých chorob po                      		       několik generací    sestava rizika   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r>
              <a:rPr lang="cs-CZ" sz="49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FENOTYPU</a:t>
            </a:r>
            <a:r>
              <a:rPr lang="cs-CZ" sz="3600" dirty="0" smtClean="0">
                <a:solidFill>
                  <a:schemeClr val="tx1"/>
                </a:solidFill>
              </a:rPr>
              <a:t/>
            </a:r>
            <a:br>
              <a:rPr lang="cs-CZ" sz="3600" dirty="0" smtClean="0">
                <a:solidFill>
                  <a:schemeClr val="tx1"/>
                </a:solidFill>
              </a:rPr>
            </a:br>
            <a:r>
              <a:rPr lang="cs-CZ" sz="4000" dirty="0" smtClean="0">
                <a:solidFill>
                  <a:schemeClr val="tx1"/>
                </a:solidFill>
              </a:rPr>
              <a:t>RODOKMENOVÁ METODA</a:t>
            </a:r>
            <a:endParaRPr lang="cs-CZ" sz="4000" dirty="0">
              <a:solidFill>
                <a:schemeClr val="tx1"/>
              </a:solidFill>
            </a:endParaRPr>
          </a:p>
        </p:txBody>
      </p:sp>
      <p:pic>
        <p:nvPicPr>
          <p:cNvPr id="18436" name="Picture 4" descr="http://revay.justh.sk/rodokmen/revay-rodokmen-tabula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3116"/>
            <a:ext cx="2434590" cy="3429000"/>
          </a:xfrm>
          <a:prstGeom prst="rect">
            <a:avLst/>
          </a:prstGeom>
          <a:noFill/>
        </p:spPr>
      </p:pic>
      <p:pic>
        <p:nvPicPr>
          <p:cNvPr id="18440" name="Picture 8" descr="http://image.slidesharecdn.com/biologie-pro-bakale-praktikum-32376/95/biologie-pro-bakale-praktikum-3-3-728.jpg?cb=11835254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2857496"/>
            <a:ext cx="4857784" cy="3643339"/>
          </a:xfrm>
          <a:prstGeom prst="rect">
            <a:avLst/>
          </a:prstGeom>
          <a:noFill/>
        </p:spPr>
      </p:pic>
      <p:sp>
        <p:nvSpPr>
          <p:cNvPr id="8" name="Šipka doprava 7"/>
          <p:cNvSpPr/>
          <p:nvPr/>
        </p:nvSpPr>
        <p:spPr>
          <a:xfrm>
            <a:off x="5929322" y="2500306"/>
            <a:ext cx="28575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6" name="Picture 8" descr="http://blog.mimulo.cz/wp-content/uploads/2015/08/v%C3%ADce%C4%8Detn%C3%A9t%C4%9Bhotenstv%C3%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28604"/>
            <a:ext cx="2500330" cy="1875248"/>
          </a:xfrm>
          <a:prstGeom prst="rect">
            <a:avLst/>
          </a:prstGeom>
          <a:noFill/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gamellus</a:t>
            </a:r>
            <a:r>
              <a:rPr lang="cs-CZ" dirty="0" smtClean="0"/>
              <a:t> = dvojitý</a:t>
            </a:r>
          </a:p>
          <a:p>
            <a:r>
              <a:rPr lang="cs-CZ" dirty="0" smtClean="0"/>
              <a:t>dvojčata: </a:t>
            </a:r>
          </a:p>
          <a:p>
            <a:pPr>
              <a:buNone/>
            </a:pPr>
            <a:r>
              <a:rPr lang="cs-CZ" dirty="0" smtClean="0"/>
              <a:t>			– </a:t>
            </a:r>
            <a:r>
              <a:rPr lang="cs-CZ" dirty="0" err="1" smtClean="0"/>
              <a:t>dizygotická</a:t>
            </a:r>
            <a:r>
              <a:rPr lang="cs-CZ" dirty="0" smtClean="0"/>
              <a:t> (jednovaječná)      / </a:t>
            </a:r>
          </a:p>
          <a:p>
            <a:pPr>
              <a:buNone/>
            </a:pPr>
            <a:r>
              <a:rPr lang="cs-CZ" dirty="0" smtClean="0"/>
              <a:t>			- </a:t>
            </a:r>
            <a:r>
              <a:rPr lang="cs-CZ" dirty="0" err="1" smtClean="0"/>
              <a:t>monozygotická</a:t>
            </a:r>
            <a:r>
              <a:rPr lang="cs-CZ" dirty="0" smtClean="0"/>
              <a:t> (dvojvaječná)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tx1"/>
                </a:solidFill>
              </a:rPr>
              <a:t>GAMELLOGICKÁ METODA</a:t>
            </a:r>
            <a:endParaRPr lang="cs-CZ" sz="3600" dirty="0">
              <a:solidFill>
                <a:schemeClr val="tx1"/>
              </a:solidFill>
            </a:endParaRPr>
          </a:p>
        </p:txBody>
      </p:sp>
      <p:pic>
        <p:nvPicPr>
          <p:cNvPr id="17410" name="Picture 2" descr="http://www.belabel.cz/motivy/big/1891_pictur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2428868"/>
            <a:ext cx="428604" cy="428604"/>
          </a:xfrm>
          <a:prstGeom prst="rect">
            <a:avLst/>
          </a:prstGeom>
          <a:noFill/>
        </p:spPr>
      </p:pic>
      <p:pic>
        <p:nvPicPr>
          <p:cNvPr id="17414" name="Picture 6" descr="https://upload.wikimedia.org/wikipedia/commons/thumb/1/15/Symbol_mars.png/250px-Symbol_mar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428628" cy="428628"/>
          </a:xfrm>
          <a:prstGeom prst="rect">
            <a:avLst/>
          </a:prstGeom>
          <a:noFill/>
        </p:spPr>
      </p:pic>
      <p:pic>
        <p:nvPicPr>
          <p:cNvPr id="7" name="Picture 6" descr="https://upload.wikimedia.org/wikipedia/commons/thumb/1/15/Symbol_mars.png/250px-Symbol_mar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24" y="2928934"/>
            <a:ext cx="428628" cy="428628"/>
          </a:xfrm>
          <a:prstGeom prst="rect">
            <a:avLst/>
          </a:prstGeom>
          <a:noFill/>
        </p:spPr>
      </p:pic>
      <p:pic>
        <p:nvPicPr>
          <p:cNvPr id="8" name="Picture 2" descr="http://www.belabel.cz/motivy/big/1891_pictur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2396" y="2928934"/>
            <a:ext cx="428604" cy="428604"/>
          </a:xfrm>
          <a:prstGeom prst="rect">
            <a:avLst/>
          </a:prstGeom>
          <a:noFill/>
        </p:spPr>
      </p:pic>
      <p:pic>
        <p:nvPicPr>
          <p:cNvPr id="17418" name="Picture 10" descr="https://encrypted-tbn1.gstatic.com/images?q=tbn:ANd9GcSptMEpGyzjiow9ENs2t5O34C6nnxgurg1GWsefl4OiocAbb9Uu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3643314"/>
            <a:ext cx="2466975" cy="1847851"/>
          </a:xfrm>
          <a:prstGeom prst="rect">
            <a:avLst/>
          </a:prstGeom>
          <a:noFill/>
        </p:spPr>
      </p:pic>
      <p:pic>
        <p:nvPicPr>
          <p:cNvPr id="17420" name="Picture 12" descr="http://www.genomac.cz/cz/image/200908131418_dvojcata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57620" y="3857628"/>
            <a:ext cx="4714883" cy="26654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studium chromozomů</a:t>
            </a:r>
          </a:p>
          <a:p>
            <a:pPr>
              <a:buNone/>
            </a:pPr>
            <a:r>
              <a:rPr lang="cs-CZ" dirty="0" smtClean="0"/>
              <a:t>		- sestava a tvar chromozomu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dokončeno celosvětové mapování lidského genomu (projekt HUGO)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tx1"/>
                </a:solidFill>
              </a:rPr>
              <a:t>CYTOGENICKÁ METODA</a:t>
            </a:r>
            <a:endParaRPr lang="cs-CZ" sz="3600" dirty="0">
              <a:solidFill>
                <a:schemeClr val="tx1"/>
              </a:solidFill>
            </a:endParaRPr>
          </a:p>
        </p:txBody>
      </p:sp>
      <p:pic>
        <p:nvPicPr>
          <p:cNvPr id="16386" name="Picture 2" descr="http://21stoleti.cz/wp-content/images/11111527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4214818"/>
            <a:ext cx="2857490" cy="21716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vzorek populace</a:t>
            </a:r>
          </a:p>
          <a:p>
            <a:endParaRPr lang="cs-CZ" dirty="0" smtClean="0"/>
          </a:p>
          <a:p>
            <a:pPr lvl="0"/>
            <a:r>
              <a:rPr lang="cs-CZ" dirty="0" smtClean="0"/>
              <a:t>nenáhodné párování – tendence dávat přednost partnerovi se sociálními znaky podobnými svým vlastním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porušení panmixie – příbuzenské sňatky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tx1"/>
                </a:solidFill>
              </a:rPr>
              <a:t>POPULAČNÍ</a:t>
            </a:r>
            <a:endParaRPr lang="cs-CZ" sz="3600" dirty="0">
              <a:solidFill>
                <a:schemeClr val="tx1"/>
              </a:solidFill>
            </a:endParaRPr>
          </a:p>
        </p:txBody>
      </p:sp>
      <p:pic>
        <p:nvPicPr>
          <p:cNvPr id="15364" name="Picture 4" descr="http://www.japantoday.com/images/size/x/2014/09/2insuran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57166"/>
            <a:ext cx="3525465" cy="15001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700" dirty="0" smtClean="0"/>
              <a:t>celosvětový program HUGO</a:t>
            </a:r>
          </a:p>
          <a:p>
            <a:r>
              <a:rPr lang="cs-CZ" u="sng" dirty="0" err="1" smtClean="0"/>
              <a:t>monogenní</a:t>
            </a:r>
            <a:r>
              <a:rPr lang="cs-CZ" u="sng" dirty="0" smtClean="0"/>
              <a:t> znaky:</a:t>
            </a:r>
          </a:p>
          <a:p>
            <a:pPr lvl="2"/>
            <a:r>
              <a:rPr lang="cs-CZ" dirty="0" smtClean="0"/>
              <a:t>krevní skupiny</a:t>
            </a:r>
          </a:p>
          <a:p>
            <a:pPr lvl="2"/>
            <a:r>
              <a:rPr lang="cs-CZ" dirty="0" smtClean="0"/>
              <a:t>levorukost</a:t>
            </a:r>
          </a:p>
          <a:p>
            <a:pPr lvl="2"/>
            <a:r>
              <a:rPr lang="cs-CZ" dirty="0" smtClean="0"/>
              <a:t>hemofilie</a:t>
            </a:r>
          </a:p>
          <a:p>
            <a:pPr lvl="2"/>
            <a:r>
              <a:rPr lang="cs-CZ" dirty="0" err="1" smtClean="0"/>
              <a:t>krátkoprstost</a:t>
            </a:r>
            <a:r>
              <a:rPr lang="cs-CZ" dirty="0" smtClean="0"/>
              <a:t> = </a:t>
            </a:r>
            <a:r>
              <a:rPr lang="cs-CZ" dirty="0" err="1" smtClean="0"/>
              <a:t>brachydaktylie</a:t>
            </a:r>
            <a:endParaRPr lang="cs-CZ" dirty="0" smtClean="0"/>
          </a:p>
          <a:p>
            <a:r>
              <a:rPr lang="cs-CZ" u="sng" dirty="0" smtClean="0"/>
              <a:t>polygenní znaky:</a:t>
            </a:r>
          </a:p>
          <a:p>
            <a:pPr lvl="2"/>
            <a:r>
              <a:rPr lang="cs-CZ" dirty="0" smtClean="0"/>
              <a:t>inteligence</a:t>
            </a:r>
          </a:p>
          <a:p>
            <a:pPr lvl="2"/>
            <a:r>
              <a:rPr lang="cs-CZ" dirty="0" smtClean="0"/>
              <a:t>výška</a:t>
            </a:r>
          </a:p>
          <a:p>
            <a:pPr lvl="2"/>
            <a:r>
              <a:rPr lang="cs-CZ" dirty="0" smtClean="0"/>
              <a:t>množství pigmentu v kůži</a:t>
            </a:r>
          </a:p>
          <a:p>
            <a:pPr lvl="2"/>
            <a:r>
              <a:rPr lang="cs-CZ" dirty="0" smtClean="0"/>
              <a:t>délka chodidla</a:t>
            </a:r>
            <a:endParaRPr lang="cs-CZ" u="sng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 </a:t>
            </a:r>
            <a:r>
              <a:rPr lang="cs-CZ" sz="4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STUDIUM KARYOTYPU A DNA</a:t>
            </a:r>
            <a:endParaRPr lang="cs-CZ" sz="4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3600" dirty="0" smtClean="0"/>
              <a:t>DISPOZIČNÍ CHOROBY</a:t>
            </a:r>
          </a:p>
          <a:p>
            <a:pPr>
              <a:buNone/>
            </a:pPr>
            <a:endParaRPr lang="cs-CZ" sz="3600" dirty="0" smtClean="0"/>
          </a:p>
          <a:p>
            <a:r>
              <a:rPr lang="cs-CZ" sz="2100" dirty="0" smtClean="0"/>
              <a:t>d</a:t>
            </a:r>
            <a:r>
              <a:rPr lang="cs-CZ" sz="2100" dirty="0" smtClean="0"/>
              <a:t>ědí se p</a:t>
            </a:r>
            <a:r>
              <a:rPr lang="cs-CZ" sz="2100" dirty="0" smtClean="0"/>
              <a:t>ouze předpoklady </a:t>
            </a:r>
            <a:r>
              <a:rPr lang="cs-CZ" sz="2100" dirty="0" smtClean="0"/>
              <a:t>k onemocnění</a:t>
            </a:r>
          </a:p>
          <a:p>
            <a:r>
              <a:rPr lang="cs-CZ" sz="2100" dirty="0" smtClean="0"/>
              <a:t>potřeba expoziční činitel (potrava, teplota, životospráva,..)</a:t>
            </a:r>
          </a:p>
          <a:p>
            <a:pPr>
              <a:buFont typeface="Arial" pitchFamily="34" charset="0"/>
              <a:buChar char="•"/>
            </a:pPr>
            <a:endParaRPr lang="cs-CZ" sz="2100" dirty="0" smtClean="0"/>
          </a:p>
          <a:p>
            <a:pPr>
              <a:buFont typeface="Arial" pitchFamily="34" charset="0"/>
              <a:buChar char="•"/>
            </a:pPr>
            <a:endParaRPr lang="cs-CZ" sz="2100" dirty="0" smtClean="0"/>
          </a:p>
          <a:p>
            <a:pPr>
              <a:buFont typeface="Wingdings" pitchFamily="2" charset="2"/>
              <a:buChar char="v"/>
            </a:pPr>
            <a:r>
              <a:rPr lang="cs-CZ" sz="1800" dirty="0" smtClean="0"/>
              <a:t>alergie</a:t>
            </a:r>
          </a:p>
          <a:p>
            <a:pPr>
              <a:buFont typeface="Wingdings" pitchFamily="2" charset="2"/>
              <a:buChar char="v"/>
            </a:pPr>
            <a:r>
              <a:rPr lang="cs-CZ" sz="1800" dirty="0" smtClean="0"/>
              <a:t>astma</a:t>
            </a:r>
          </a:p>
          <a:p>
            <a:pPr>
              <a:buFont typeface="Wingdings" pitchFamily="2" charset="2"/>
              <a:buChar char="v"/>
            </a:pPr>
            <a:r>
              <a:rPr lang="cs-CZ" sz="1800" dirty="0" err="1" smtClean="0"/>
              <a:t>exémy</a:t>
            </a:r>
            <a:endParaRPr lang="cs-CZ" sz="1800" dirty="0" smtClean="0"/>
          </a:p>
          <a:p>
            <a:pPr>
              <a:buFont typeface="Wingdings" pitchFamily="2" charset="2"/>
              <a:buChar char="v"/>
            </a:pPr>
            <a:r>
              <a:rPr lang="cs-CZ" sz="1800" dirty="0" smtClean="0"/>
              <a:t>křečové žíly</a:t>
            </a:r>
          </a:p>
          <a:p>
            <a:endParaRPr lang="cs-CZ" sz="21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 smtClean="0">
                <a:solidFill>
                  <a:schemeClr val="bg2">
                    <a:lumMod val="25000"/>
                  </a:schemeClr>
                </a:solidFill>
              </a:rPr>
              <a:t>DĚDIČNÉ CHOROBY</a:t>
            </a:r>
            <a:endParaRPr lang="cs-CZ" u="sng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098" name="Picture 2" descr="http://chicagohealthonline.com/wp-content/uploads/2011/08/Sneezing_Season_SU11-500x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3857628"/>
            <a:ext cx="4405343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234</TotalTime>
  <Words>192</Words>
  <Application>Microsoft Office PowerPoint</Application>
  <PresentationFormat>Předvádění na obrazovce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Shluk</vt:lpstr>
      <vt:lpstr>GENETIKA ČLOVĚKA</vt:lpstr>
      <vt:lpstr>ZÁKONITOSTI:</vt:lpstr>
      <vt:lpstr>METODY STUDIA</vt:lpstr>
      <vt:lpstr>FENOTYPU RODOKMENOVÁ METODA</vt:lpstr>
      <vt:lpstr>GAMELLOGICKÁ METODA</vt:lpstr>
      <vt:lpstr>CYTOGENICKÁ METODA</vt:lpstr>
      <vt:lpstr>POPULAČNÍ</vt:lpstr>
      <vt:lpstr> STUDIUM KARYOTYPU A DNA</vt:lpstr>
      <vt:lpstr>DĚDIČNÉ CHOROBY</vt:lpstr>
      <vt:lpstr>AUTOZOMÁLNÍ CHOROBY</vt:lpstr>
      <vt:lpstr>GONOZOMÁLNÍ CHOROBY</vt:lpstr>
      <vt:lpstr>KONEC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pracovni</dc:creator>
  <cp:lastModifiedBy>pracovni</cp:lastModifiedBy>
  <cp:revision>25</cp:revision>
  <dcterms:created xsi:type="dcterms:W3CDTF">2016-02-26T22:49:32Z</dcterms:created>
  <dcterms:modified xsi:type="dcterms:W3CDTF">2016-04-11T15:54:19Z</dcterms:modified>
</cp:coreProperties>
</file>