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5F9D-F11B-429D-A8B5-9D3DA2761A1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C1A89-64BC-4D6F-8F15-3815A53A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62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83111"/>
            <a:ext cx="7772400" cy="6858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07854"/>
            <a:ext cx="6400800" cy="59320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7CE-2559-43CF-A04B-3D54942B06D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C9A-B17D-477D-AC54-3FDDC64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1"/>
            <a:ext cx="6419056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7CE-2559-43CF-A04B-3D54942B06D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C9A-B17D-477D-AC54-3FDDC64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9"/>
            <a:ext cx="8229600" cy="3030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17CE-2559-43CF-A04B-3D54942B06DB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C9A-B17D-477D-AC54-3FDDC64F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Kliknutím lze upravit styl.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17CE-2559-43CF-A04B-3D54942B06DB}" type="datetimeFigureOut">
              <a:rPr lang="en-US" noProof="0" smtClean="0"/>
              <a:t>9/28/2016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BC9A-B17D-477D-AC54-3FDDC64FBCF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oviny.libochovice.cz/index.php?art=960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reehugger.com/sustainable-agriculture/ddt-exposure-quadruples-breast-cancer-ris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s.wikipedia.org/wiki/DD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n.wikipedia.org/wiki/DD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hyperlink" Target="http://www.nazeleno.cz/bio/zdrava-vyziva-2/ecka-seznam-10-nejskodlivejsich-v-potravinach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ugi.xf.cz/Chemie/Kyselina%20benzoova.html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sk.wikipedia.org/wiki/Kyselina_benzoov%C3%A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news.cz/nejskodlivejsi-ecka/" TargetMode="External"/><Relationship Id="rId2" Type="http://schemas.openxmlformats.org/officeDocument/2006/relationships/hyperlink" Target="https://cs.wikipedia.org/wiki/Potravin%C3%A1%C5%99stv%C3%A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vobodazvirat.cz/kampane/vegetarianstvi-veganstvi.htm" TargetMode="External"/><Relationship Id="rId4" Type="http://schemas.openxmlformats.org/officeDocument/2006/relationships/hyperlink" Target="http://www.svet-potravin.cz/clanek.aspx?id=17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9822"/>
            <a:ext cx="7772400" cy="685899"/>
          </a:xfrm>
        </p:spPr>
        <p:txBody>
          <a:bodyPr>
            <a:noAutofit/>
          </a:bodyPr>
          <a:lstStyle/>
          <a:p>
            <a:r>
              <a:rPr lang="cs-CZ" sz="3600" i="1" dirty="0" smtClean="0"/>
              <a:t>CHEMIE V POTRAVINÁŘSTVÍ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88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987047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lgerian" panose="04020705040A02060702" pitchFamily="82" charset="0"/>
                <a:cs typeface="EucrosiaUPC" panose="02020603050405020304" pitchFamily="18" charset="-34"/>
              </a:rPr>
              <a:t>Okolo let 1945 - 1950</a:t>
            </a:r>
            <a:endParaRPr lang="cs-CZ" sz="3200" b="1" dirty="0">
              <a:latin typeface="Algerian" panose="04020705040A02060702" pitchFamily="82" charset="0"/>
              <a:cs typeface="EucrosiaUPC" panose="02020603050405020304" pitchFamily="18" charset="-34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2777" y="3848383"/>
            <a:ext cx="7623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balilo </a:t>
            </a:r>
            <a:r>
              <a:rPr lang="cs-CZ" dirty="0"/>
              <a:t>se až v </a:t>
            </a:r>
            <a:r>
              <a:rPr lang="cs-CZ" dirty="0" smtClean="0"/>
              <a:t>obchodech a spousta </a:t>
            </a:r>
            <a:r>
              <a:rPr lang="cs-CZ" dirty="0"/>
              <a:t>potravin se vůbec </a:t>
            </a:r>
            <a:r>
              <a:rPr lang="cs-CZ" dirty="0" smtClean="0"/>
              <a:t>nezabalovala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látkové tašky</a:t>
            </a:r>
            <a:r>
              <a:rPr lang="cs-CZ" dirty="0"/>
              <a:t>, papírové </a:t>
            </a:r>
            <a:r>
              <a:rPr lang="cs-CZ" dirty="0" smtClean="0"/>
              <a:t>pytlíky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1030" name="Picture 6" descr="http://noviny.libochovice.cz/images/0603foto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32" y="1897540"/>
            <a:ext cx="2391403" cy="1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4602" y="1744805"/>
            <a:ext cx="53473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válka → nedostatek potravin, šetří se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potraviny na potravinové lístky = příděl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venkov ve výhodě - samozásobitelské zemědělství (pro svou potřebu)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nic se oproti dnešní době nebalilo průmyslově</a:t>
            </a:r>
          </a:p>
        </p:txBody>
      </p:sp>
    </p:spTree>
    <p:extLst>
      <p:ext uri="{BB962C8B-B14F-4D97-AF65-F5344CB8AC3E}">
        <p14:creationId xmlns:p14="http://schemas.microsoft.com/office/powerpoint/2010/main" val="16573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411510"/>
            <a:ext cx="6419056" cy="339447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koncem 50. let se situace se zásobami potravin lepší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kromě přídělů začalo být zboží na volném trhu, ale bylo o něco dražší </a:t>
            </a:r>
          </a:p>
          <a:p>
            <a:endParaRPr lang="en-US" dirty="0"/>
          </a:p>
        </p:txBody>
      </p:sp>
      <p:pic>
        <p:nvPicPr>
          <p:cNvPr id="3074" name="Picture 2" descr="http://media.treehugger.com/assets/images/2015/06/DDT.jpg.662x0_q70_crop-sc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9662"/>
            <a:ext cx="4423320" cy="309923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2353"/>
            <a:ext cx="2530388" cy="514350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-22353"/>
            <a:ext cx="7128792" cy="15736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latin typeface="+mn-lt"/>
                <a:ea typeface="+mn-ea"/>
                <a:cs typeface="+mn-cs"/>
              </a:rPr>
              <a:t>DDT</a:t>
            </a:r>
            <a:r>
              <a:rPr lang="cs-CZ" sz="2000" b="1" dirty="0">
                <a:latin typeface="+mn-lt"/>
                <a:ea typeface="+mn-ea"/>
                <a:cs typeface="+mn-cs"/>
              </a:rPr>
              <a:t> – celým názvem </a:t>
            </a:r>
            <a:r>
              <a:rPr lang="cs-CZ" sz="2000" b="1" dirty="0" smtClean="0">
                <a:latin typeface="+mn-lt"/>
                <a:ea typeface="+mn-ea"/>
                <a:cs typeface="+mn-cs"/>
              </a:rPr>
              <a:t>1,1,1-trichlor-2,2-bis(4-chlorfenyl)</a:t>
            </a:r>
            <a:r>
              <a:rPr lang="cs-CZ" sz="2000" b="1" dirty="0" err="1" smtClean="0">
                <a:latin typeface="+mn-lt"/>
                <a:ea typeface="+mn-ea"/>
                <a:cs typeface="+mn-cs"/>
              </a:rPr>
              <a:t>ethan</a:t>
            </a:r>
            <a:endParaRPr lang="cs-CZ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5538" y="1378095"/>
            <a:ext cx="6419056" cy="3394472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2600" dirty="0"/>
              <a:t>Chemický přípravek k hubení plevele, škodlivého hmyzu </a:t>
            </a:r>
            <a:r>
              <a:rPr lang="cs-CZ" sz="2600" dirty="0" smtClean="0"/>
              <a:t>atd.</a:t>
            </a:r>
            <a:endParaRPr lang="cs-CZ" sz="2600" dirty="0"/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2600" dirty="0"/>
              <a:t>látka je velice jedovatá a požívaní ve velkém množství může způsobit i smrt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2600" dirty="0"/>
              <a:t>tímto způsobem byla narušovaná zelenina a všechna půda, která přišla do styku s DDT – kvůli hubení plevele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2600" dirty="0"/>
              <a:t>oslabovalo organismus, ale jen v malých dávkách a to právě z potravin, vypěstovaných na těchto poznamenaných polích či pozemcích</a:t>
            </a:r>
          </a:p>
          <a:p>
            <a:pPr marL="2857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2600" dirty="0"/>
              <a:t>DDT se velice špatně dostávalo z organismu</a:t>
            </a:r>
          </a:p>
          <a:p>
            <a:endParaRPr lang="cs-CZ" dirty="0"/>
          </a:p>
        </p:txBody>
      </p:sp>
      <p:pic>
        <p:nvPicPr>
          <p:cNvPr id="2052" name="Picture 4" descr="https://upload.wikimedia.org/wikipedia/commons/thumb/b/b0/Strukt_vzorec_DDT.PNG/200px-Strukt_vzorec_DD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" y="2828632"/>
            <a:ext cx="1908974" cy="11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b/b1/DDT-from-xtal-3D-ball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949"/>
            <a:ext cx="28956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Algerian" panose="04020705040A02060702" pitchFamily="82" charset="0"/>
                <a:ea typeface="+mn-ea"/>
                <a:cs typeface="EucrosiaUPC" panose="02020603050405020304" pitchFamily="18" charset="-34"/>
              </a:rPr>
              <a:t>2010 –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Od předchozích let nastal obrovský pokrok v potravinářském </a:t>
            </a:r>
            <a:r>
              <a:rPr lang="cs-CZ" sz="1800" dirty="0" smtClean="0"/>
              <a:t>průmyslu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nic </a:t>
            </a:r>
            <a:r>
              <a:rPr lang="cs-CZ" sz="1800" dirty="0"/>
              <a:t>se nebalí v obchodech, </a:t>
            </a:r>
            <a:r>
              <a:rPr lang="cs-CZ" sz="1800" dirty="0" smtClean="0"/>
              <a:t>zboží </a:t>
            </a:r>
            <a:r>
              <a:rPr lang="cs-CZ" sz="1800" dirty="0"/>
              <a:t>chodí do prodejen v různém sortimentu </a:t>
            </a:r>
            <a:r>
              <a:rPr lang="cs-CZ" sz="1800" dirty="0" smtClean="0"/>
              <a:t>balení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posun </a:t>
            </a:r>
            <a:r>
              <a:rPr lang="cs-CZ" sz="1800" dirty="0"/>
              <a:t>ve zdravé výživě, ale také ke stravě, která má v mnoha případech charakter </a:t>
            </a:r>
            <a:r>
              <a:rPr lang="cs-CZ" sz="1800" dirty="0" smtClean="0"/>
              <a:t>polotovarů („</a:t>
            </a:r>
            <a:r>
              <a:rPr lang="cs-CZ" sz="1800" dirty="0"/>
              <a:t>vymoženost“ z 60. </a:t>
            </a:r>
            <a:r>
              <a:rPr lang="cs-CZ" sz="1800" dirty="0" smtClean="0"/>
              <a:t>let)</a:t>
            </a:r>
            <a:endParaRPr lang="cs-CZ" sz="1800" dirty="0"/>
          </a:p>
          <a:p>
            <a:pPr marL="285750" indent="-285750" algn="l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celý </a:t>
            </a:r>
            <a:r>
              <a:rPr lang="cs-CZ" sz="1800" dirty="0"/>
              <a:t>rok je plný sortiment ovoce a zeleniny např. víno, jahody, broskve – jde však o tzv. rychlené potraviny = </a:t>
            </a:r>
            <a:r>
              <a:rPr lang="cs-CZ" sz="1800" dirty="0" smtClean="0"/>
              <a:t>pěstované </a:t>
            </a:r>
            <a:r>
              <a:rPr lang="cs-CZ" sz="1800" dirty="0"/>
              <a:t>ve </a:t>
            </a:r>
            <a:r>
              <a:rPr lang="cs-CZ" sz="1800" dirty="0" smtClean="0"/>
              <a:t>sklenících (dusičnany)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70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www.nazeleno.cz/Files/FckGallery/Nov%C3%A1%20komprimovan%C3%A1%20slo%C5%BEka%20(metoda%20ZIP).zip/additives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46" y="19216"/>
            <a:ext cx="6580326" cy="43941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bdélník 4"/>
          <p:cNvSpPr/>
          <p:nvPr/>
        </p:nvSpPr>
        <p:spPr>
          <a:xfrm>
            <a:off x="25477" y="627534"/>
            <a:ext cx="1943100" cy="155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2530388" cy="514350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3708" y="411510"/>
            <a:ext cx="6544756" cy="4320480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ovoce a zelenina dlouhodobě skladovány – ztráta vitamínů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zejména ovoce a květiny se dováží letecky z jiných světadílů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chemická barviva, konzervační látky, látky zvýrazňující a zlepšující chuť - škodlivé pro lidské </a:t>
            </a:r>
            <a:r>
              <a:rPr lang="cs-CZ" sz="1800" dirty="0" smtClean="0"/>
              <a:t>zdraví</a:t>
            </a:r>
            <a:endParaRPr lang="cs-CZ" sz="1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tzv. „éčka“ - karcinogenní účinky, alergické a astmatické reakce, průjem, u dětí hyperaktivita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Např.: E132 – </a:t>
            </a:r>
            <a:r>
              <a:rPr lang="cs-CZ" sz="1800" dirty="0" err="1"/>
              <a:t>Indigotin</a:t>
            </a:r>
            <a:r>
              <a:rPr lang="cs-CZ" sz="1800" dirty="0"/>
              <a:t>, E133 – Brilantní modř FCF, E210 – Kyselina benzoová, E250 – Dusitan sodný, E240 – Formaldehyd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Kyselina benzoová – kečupy, může vyvolat kopřivku, výjimečně i anafylaktický šok</a:t>
            </a:r>
          </a:p>
        </p:txBody>
      </p:sp>
      <p:pic>
        <p:nvPicPr>
          <p:cNvPr id="4100" name="Picture 4" descr="https://upload.wikimedia.org/wikipedia/commons/thumb/b/b3/Benzoic_acid.png/200px-Benzoic_acid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" y="3321238"/>
            <a:ext cx="2117683" cy="12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dugi.xf.cz/Chemie/pictures/Kyselina%20benzoova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7" y="699542"/>
            <a:ext cx="19431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123478"/>
            <a:ext cx="6419056" cy="85725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lgerian" panose="04020705040A02060702" pitchFamily="82" charset="0"/>
                <a:ea typeface="+mn-ea"/>
                <a:cs typeface="EucrosiaUPC" panose="02020603050405020304" pitchFamily="18" charset="-34"/>
              </a:rPr>
              <a:t>Módní strava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1720" y="961813"/>
            <a:ext cx="6851104" cy="3394472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vegani, vegetariáni, lidé užívající makrobiotickou stravu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následky </a:t>
            </a:r>
            <a:r>
              <a:rPr lang="cs-CZ" sz="1800" dirty="0"/>
              <a:t>vegetariánské stravy: nedostatek vitamínů B12, B2, D; nedostatek jódu, vápníku, zinku a nenasycených omega-3-mastných kyselin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následky </a:t>
            </a:r>
            <a:r>
              <a:rPr lang="cs-CZ" sz="1800" dirty="0"/>
              <a:t>veganské stravy: žádný zdroj živočišné bílkoviny – ty mají vliv na růst, vývoj, imunitní systém; nedostatek vitamínu B12, železa, vápníků, některých aminokyselin,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smtClean="0"/>
              <a:t>následky </a:t>
            </a:r>
            <a:r>
              <a:rPr lang="cs-CZ" sz="1800" dirty="0"/>
              <a:t>makrobiotické stravy: nedostatek živin kvůli konzumování pouze obilí; nedostatek vitamínových a minerálních </a:t>
            </a:r>
            <a:r>
              <a:rPr lang="cs-CZ" sz="1800" dirty="0" smtClean="0"/>
              <a:t>doplňků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126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latin typeface="Algerian" panose="04020705040A02060702" pitchFamily="82" charset="0"/>
                <a:ea typeface="+mn-ea"/>
                <a:cs typeface="EucrosiaUPC" panose="02020603050405020304" pitchFamily="18" charset="-34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4944" y="1131590"/>
            <a:ext cx="6419056" cy="3531839"/>
          </a:xfrm>
        </p:spPr>
        <p:txBody>
          <a:bodyPr>
            <a:normAutofit/>
          </a:bodyPr>
          <a:lstStyle/>
          <a:p>
            <a:endParaRPr lang="cs-CZ" sz="2000" dirty="0">
              <a:hlinkClick r:id="rId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Wikipedie - Potravinářství</a:t>
            </a:r>
            <a:endParaRPr lang="cs-CZ" sz="1600" dirty="0" smtClean="0">
              <a:hlinkClick r:id="rId2"/>
            </a:endParaRPr>
          </a:p>
          <a:p>
            <a:pPr marL="0" indent="0">
              <a:buNone/>
            </a:pPr>
            <a:r>
              <a:rPr lang="cs-CZ" sz="1600" u="sng" dirty="0" smtClean="0">
                <a:hlinkClick r:id="rId2"/>
              </a:rPr>
              <a:t>https://cs.wikipedia.org/wiki/Potravin%C3%A1%C5%99stv%C3%AD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Nejškodlivější </a:t>
            </a:r>
            <a:r>
              <a:rPr lang="cs-CZ" sz="1600" dirty="0"/>
              <a:t>éčka | </a:t>
            </a:r>
            <a:r>
              <a:rPr lang="cs-CZ" sz="1600" dirty="0" smtClean="0"/>
              <a:t>BioNews.cz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www.bionews.cz/nejskodlivejsi-ecka/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Svět potravin</a:t>
            </a:r>
          </a:p>
          <a:p>
            <a:pPr marL="0" indent="0">
              <a:buNone/>
            </a:pPr>
            <a:r>
              <a:rPr lang="cs-CZ" sz="1600" dirty="0"/>
              <a:t> </a:t>
            </a:r>
            <a:r>
              <a:rPr lang="cs-CZ" sz="1600" u="sng" dirty="0">
                <a:hlinkClick r:id="rId4"/>
              </a:rPr>
              <a:t>http://www.svet-potravin.cz/clanek.aspx?id=1704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Veganství/Vegetariánství</a:t>
            </a:r>
          </a:p>
          <a:p>
            <a:pPr marL="0" indent="0">
              <a:buNone/>
            </a:pPr>
            <a:r>
              <a:rPr lang="cs-CZ" sz="1600" dirty="0"/>
              <a:t> </a:t>
            </a:r>
            <a:r>
              <a:rPr lang="cs-CZ" sz="1600" u="sng" dirty="0">
                <a:hlinkClick r:id="rId5"/>
              </a:rPr>
              <a:t>http://www.svobodazvirat.cz/kampane/vegetarianstvi-veganstvi.htm</a:t>
            </a:r>
            <a:endParaRPr lang="cs-CZ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/>
              <a:t>STRAVOVÁNÍ A VÝŽIVA V 1. A 2. POLOVINĚ 20. STOLETÍ - Klára Šáchová (Bakalářská práce)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319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227</Template>
  <TotalTime>300</TotalTime>
  <Words>197</Words>
  <Application>Microsoft Office PowerPoint</Application>
  <PresentationFormat>Předvádění na obrazovce (16:9)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EucrosiaUPC</vt:lpstr>
      <vt:lpstr>Wingdings</vt:lpstr>
      <vt:lpstr>227</vt:lpstr>
      <vt:lpstr>CHEMIE V POTRAVINÁŘSTVÍ</vt:lpstr>
      <vt:lpstr>Prezentace aplikace PowerPoint</vt:lpstr>
      <vt:lpstr>Prezentace aplikace PowerPoint</vt:lpstr>
      <vt:lpstr>DDT – celým názvem 1,1,1-trichlor-2,2-bis(4-chlorfenyl)ethan</vt:lpstr>
      <vt:lpstr>2010 – 2015</vt:lpstr>
      <vt:lpstr>Prezentace aplikace PowerPoint</vt:lpstr>
      <vt:lpstr>Módní strava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Petra Ryšavá</dc:creator>
  <cp:lastModifiedBy>Petra Ryšavá</cp:lastModifiedBy>
  <cp:revision>27</cp:revision>
  <dcterms:created xsi:type="dcterms:W3CDTF">2016-04-16T20:28:36Z</dcterms:created>
  <dcterms:modified xsi:type="dcterms:W3CDTF">2016-09-28T06:44:33Z</dcterms:modified>
</cp:coreProperties>
</file>