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2" r:id="rId3"/>
    <p:sldId id="261" r:id="rId4"/>
    <p:sldId id="257" r:id="rId5"/>
    <p:sldId id="260" r:id="rId6"/>
    <p:sldId id="259" r:id="rId7"/>
    <p:sldId id="267" r:id="rId8"/>
    <p:sldId id="266" r:id="rId9"/>
    <p:sldId id="265" r:id="rId10"/>
    <p:sldId id="264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360B4-EC5A-49E1-B812-0BBDED500029}" type="datetimeFigureOut">
              <a:rPr lang="cs-CZ" smtClean="0"/>
              <a:t>7. 4. 2014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09113-494E-41C6-8CB7-A51A0486E9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340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6064-9DF0-4A43-996A-139456C904D5}" type="datetimeFigureOut">
              <a:rPr lang="cs-CZ" smtClean="0"/>
              <a:t>7. 4. 2014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0A4684-168E-446C-BF77-95BDD4E1E8A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6064-9DF0-4A43-996A-139456C904D5}" type="datetimeFigureOut">
              <a:rPr lang="cs-CZ" smtClean="0"/>
              <a:t>7. 4. 2014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A4684-168E-446C-BF77-95BDD4E1E8A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10A4684-168E-446C-BF77-95BDD4E1E8A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6064-9DF0-4A43-996A-139456C904D5}" type="datetimeFigureOut">
              <a:rPr lang="cs-CZ" smtClean="0"/>
              <a:t>7. 4. 2014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6064-9DF0-4A43-996A-139456C904D5}" type="datetimeFigureOut">
              <a:rPr lang="cs-CZ" smtClean="0"/>
              <a:t>7. 4. 2014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10A4684-168E-446C-BF77-95BDD4E1E8A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6064-9DF0-4A43-996A-139456C904D5}" type="datetimeFigureOut">
              <a:rPr lang="cs-CZ" smtClean="0"/>
              <a:t>7. 4. 2014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0A4684-168E-446C-BF77-95BDD4E1E8A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A386064-9DF0-4A43-996A-139456C904D5}" type="datetimeFigureOut">
              <a:rPr lang="cs-CZ" smtClean="0"/>
              <a:t>7. 4. 2014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A4684-168E-446C-BF77-95BDD4E1E8A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6064-9DF0-4A43-996A-139456C904D5}" type="datetimeFigureOut">
              <a:rPr lang="cs-CZ" smtClean="0"/>
              <a:t>7. 4. 2014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10A4684-168E-446C-BF77-95BDD4E1E8A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6064-9DF0-4A43-996A-139456C904D5}" type="datetimeFigureOut">
              <a:rPr lang="cs-CZ" smtClean="0"/>
              <a:t>7. 4. 2014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10A4684-168E-446C-BF77-95BDD4E1E8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6064-9DF0-4A43-996A-139456C904D5}" type="datetimeFigureOut">
              <a:rPr lang="cs-CZ" smtClean="0"/>
              <a:t>7. 4. 2014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0A4684-168E-446C-BF77-95BDD4E1E8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0A4684-168E-446C-BF77-95BDD4E1E8A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6064-9DF0-4A43-996A-139456C904D5}" type="datetimeFigureOut">
              <a:rPr lang="cs-CZ" smtClean="0"/>
              <a:t>7. 4. 2014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10A4684-168E-446C-BF77-95BDD4E1E8A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A386064-9DF0-4A43-996A-139456C904D5}" type="datetimeFigureOut">
              <a:rPr lang="cs-CZ" smtClean="0"/>
              <a:t>7. 4. 2014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A386064-9DF0-4A43-996A-139456C904D5}" type="datetimeFigureOut">
              <a:rPr lang="cs-CZ" smtClean="0"/>
              <a:t>7. 4. 2014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0A4684-168E-446C-BF77-95BDD4E1E8A2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-1492188" y="7461448"/>
            <a:ext cx="2984376" cy="228600"/>
          </a:xfrm>
        </p:spPr>
        <p:txBody>
          <a:bodyPr>
            <a:normAutofit fontScale="70000" lnSpcReduction="20000"/>
          </a:bodyPr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Mzdy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375" y="3018478"/>
            <a:ext cx="4171950" cy="210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ovéPole 4"/>
          <p:cNvSpPr txBox="1"/>
          <p:nvPr/>
        </p:nvSpPr>
        <p:spPr>
          <a:xfrm>
            <a:off x="179512" y="638132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Marek Bednářík, UM3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C956-7674-478F-952B-8F9EEB6DAF0E}" type="datetime8">
              <a:rPr lang="cs-CZ" smtClean="0"/>
              <a:t>7. 4. 2014 19:08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305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Výplata mzdy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 smtClean="0"/>
              <a:t>Mzda </a:t>
            </a:r>
            <a:r>
              <a:rPr lang="cs-CZ" altLang="cs-CZ" dirty="0"/>
              <a:t>se vyplácí  zaměstnanci v zákonných penězích, v pracovní době a na </a:t>
            </a:r>
            <a:r>
              <a:rPr lang="cs-CZ" altLang="cs-CZ" dirty="0" smtClean="0"/>
              <a:t>pracovišti.</a:t>
            </a: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 smtClean="0"/>
              <a:t>Pokud </a:t>
            </a:r>
            <a:r>
              <a:rPr lang="cs-CZ" altLang="cs-CZ" dirty="0"/>
              <a:t>je mzda vyplacena v cizí měně, použije se kurz devizového trhu nebo přepočítací poměr vyhlášený </a:t>
            </a:r>
            <a:r>
              <a:rPr lang="cs-CZ" altLang="cs-CZ" dirty="0" smtClean="0"/>
              <a:t>ČNB.</a:t>
            </a: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 smtClean="0"/>
              <a:t>Na </a:t>
            </a:r>
            <a:r>
              <a:rPr lang="cs-CZ" altLang="cs-CZ" dirty="0"/>
              <a:t>žádost zaměstnance je zaměstnavatel povinen mzdu na svůj náklad a nebezpečí převést na jeden účet zaměstnance u </a:t>
            </a:r>
            <a:r>
              <a:rPr lang="cs-CZ" altLang="cs-CZ" dirty="0" smtClean="0"/>
              <a:t>banky.</a:t>
            </a: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 smtClean="0"/>
              <a:t>Mzda </a:t>
            </a:r>
            <a:r>
              <a:rPr lang="cs-CZ" altLang="cs-CZ" dirty="0"/>
              <a:t>se zaokrouhluje na celé koruny směrem </a:t>
            </a:r>
            <a:r>
              <a:rPr lang="cs-CZ" altLang="cs-CZ" dirty="0" smtClean="0"/>
              <a:t>nahoru.</a:t>
            </a: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 smtClean="0"/>
              <a:t>Při </a:t>
            </a:r>
            <a:r>
              <a:rPr lang="cs-CZ" altLang="cs-CZ" dirty="0"/>
              <a:t>měsíčním vyúčtování mzdy, je zaměstnavatel povinen vydat zaměstnanci písemný </a:t>
            </a:r>
            <a:r>
              <a:rPr lang="cs-CZ" altLang="cs-CZ" dirty="0" smtClean="0"/>
              <a:t>doklad.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4063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000" dirty="0"/>
              <a:t>http://business.center.cz/business/pravo/zakony/zakonik-prace/</a:t>
            </a:r>
          </a:p>
          <a:p>
            <a:pPr>
              <a:buFont typeface="Wingdings" pitchFamily="2" charset="2"/>
              <a:buNone/>
            </a:pPr>
            <a:r>
              <a:rPr lang="cs-CZ" altLang="cs-CZ" sz="2000" dirty="0"/>
              <a:t>http://business.center.cz/business/pravo/zakony/mzda/</a:t>
            </a:r>
          </a:p>
          <a:p>
            <a:pPr>
              <a:buFont typeface="Wingdings" pitchFamily="2" charset="2"/>
              <a:buNone/>
            </a:pPr>
            <a:r>
              <a:rPr lang="cs-CZ" altLang="cs-CZ" sz="2000" dirty="0"/>
              <a:t>www.maturita.cz/ucetnictvi/prace_a_mzdy.htm</a:t>
            </a:r>
          </a:p>
          <a:p>
            <a:pPr>
              <a:buFont typeface="Wingdings" pitchFamily="2" charset="2"/>
              <a:buNone/>
            </a:pPr>
            <a:r>
              <a:rPr lang="cs-CZ" altLang="cs-CZ" sz="2000" dirty="0"/>
              <a:t>www.mpvs.cz</a:t>
            </a:r>
          </a:p>
          <a:p>
            <a:pPr>
              <a:buFont typeface="Wingdings" pitchFamily="2" charset="2"/>
              <a:buNone/>
            </a:pPr>
            <a:r>
              <a:rPr lang="cs-CZ" altLang="cs-CZ" sz="2000" dirty="0"/>
              <a:t>www.idnes.cz</a:t>
            </a:r>
          </a:p>
          <a:p>
            <a:pPr>
              <a:buFont typeface="Wingdings" pitchFamily="2" charset="2"/>
              <a:buNone/>
            </a:pPr>
            <a:r>
              <a:rPr lang="cs-CZ" altLang="cs-CZ" sz="2000" dirty="0" smtClean="0"/>
              <a:t>www.lidovky.cz</a:t>
            </a:r>
          </a:p>
          <a:p>
            <a:pPr>
              <a:buFont typeface="Wingdings" pitchFamily="2" charset="2"/>
              <a:buNone/>
            </a:pPr>
            <a:endParaRPr lang="cs-CZ" alt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029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Definice mzdy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Co za mzdu nepovažujeme?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Sjednání mzdy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Minimální mzda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Průměrná mzda v ČR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Struktura mzdy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Výplata mzdy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780" y="1700807"/>
            <a:ext cx="2857500" cy="2143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76877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mzdy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 smtClean="0">
                <a:latin typeface="+mj-lt"/>
                <a:cs typeface="Arial" panose="020B0604020202020204" pitchFamily="34" charset="0"/>
              </a:rPr>
              <a:t>Mzda - </a:t>
            </a:r>
            <a:r>
              <a:rPr lang="cs-CZ" altLang="cs-CZ" sz="2400" dirty="0">
                <a:latin typeface="+mj-lt"/>
                <a:cs typeface="Arial" panose="020B0604020202020204" pitchFamily="34" charset="0"/>
              </a:rPr>
              <a:t>peněžité plnění </a:t>
            </a:r>
            <a:r>
              <a:rPr lang="cs-CZ" altLang="cs-CZ" sz="2400" dirty="0" smtClean="0">
                <a:latin typeface="+mj-lt"/>
                <a:cs typeface="Arial" panose="020B0604020202020204" pitchFamily="34" charset="0"/>
              </a:rPr>
              <a:t>poskytované </a:t>
            </a:r>
            <a:r>
              <a:rPr lang="cs-CZ" altLang="cs-CZ" sz="2400" dirty="0">
                <a:latin typeface="+mj-lt"/>
                <a:cs typeface="Arial" panose="020B0604020202020204" pitchFamily="34" charset="0"/>
              </a:rPr>
              <a:t>zaměstnavatelem </a:t>
            </a:r>
            <a:r>
              <a:rPr lang="cs-CZ" altLang="cs-CZ" sz="2400" dirty="0">
                <a:latin typeface="+mj-lt"/>
                <a:cs typeface="Arial" panose="020B0604020202020204" pitchFamily="34" charset="0"/>
                <a:sym typeface="Symbol" pitchFamily="18" charset="2"/>
              </a:rPr>
              <a:t></a:t>
            </a:r>
            <a:r>
              <a:rPr lang="cs-CZ" altLang="cs-CZ" sz="2400" dirty="0">
                <a:latin typeface="+mj-lt"/>
                <a:cs typeface="Arial" panose="020B0604020202020204" pitchFamily="34" charset="0"/>
              </a:rPr>
              <a:t> zaměstnanci za </a:t>
            </a:r>
            <a:r>
              <a:rPr lang="cs-CZ" altLang="cs-CZ" sz="2400" dirty="0" smtClean="0">
                <a:latin typeface="+mj-lt"/>
                <a:cs typeface="Arial" panose="020B0604020202020204" pitchFamily="34" charset="0"/>
              </a:rPr>
              <a:t>práci.</a:t>
            </a:r>
            <a:endParaRPr lang="cs-CZ" altLang="cs-CZ" sz="2400" dirty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</a:pPr>
            <a:endParaRPr lang="cs-CZ" altLang="cs-CZ" sz="2400" dirty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>
                <a:latin typeface="+mj-lt"/>
                <a:cs typeface="Arial" panose="020B0604020202020204" pitchFamily="34" charset="0"/>
              </a:rPr>
              <a:t>Jako </a:t>
            </a:r>
            <a:r>
              <a:rPr lang="cs-CZ" altLang="cs-CZ" sz="2400" b="1" dirty="0">
                <a:latin typeface="+mj-lt"/>
                <a:cs typeface="Arial" panose="020B0604020202020204" pitchFamily="34" charset="0"/>
              </a:rPr>
              <a:t>naturální mzda </a:t>
            </a:r>
            <a:r>
              <a:rPr lang="cs-CZ" altLang="cs-CZ" sz="2400" dirty="0">
                <a:latin typeface="+mj-lt"/>
                <a:cs typeface="Arial" panose="020B0604020202020204" pitchFamily="34" charset="0"/>
              </a:rPr>
              <a:t>mohou být poskytované </a:t>
            </a:r>
            <a:r>
              <a:rPr lang="cs-CZ" altLang="cs-CZ" sz="2400" dirty="0" smtClean="0">
                <a:latin typeface="+mj-lt"/>
                <a:cs typeface="Arial" panose="020B0604020202020204" pitchFamily="34" charset="0"/>
              </a:rPr>
              <a:t>výrobky    (</a:t>
            </a:r>
            <a:r>
              <a:rPr lang="cs-CZ" altLang="cs-CZ" sz="2400" dirty="0">
                <a:latin typeface="+mj-lt"/>
                <a:cs typeface="Arial" panose="020B0604020202020204" pitchFamily="34" charset="0"/>
              </a:rPr>
              <a:t>s výjimkou lihovin, tab. výrobků a návykových látek</a:t>
            </a:r>
            <a:r>
              <a:rPr lang="cs-CZ" altLang="cs-CZ" sz="2400" dirty="0" smtClean="0">
                <a:latin typeface="+mj-lt"/>
                <a:cs typeface="Arial" panose="020B0604020202020204" pitchFamily="34" charset="0"/>
              </a:rPr>
              <a:t>),     </a:t>
            </a:r>
            <a:r>
              <a:rPr lang="cs-CZ" altLang="cs-CZ" sz="2400" dirty="0">
                <a:latin typeface="+mj-lt"/>
                <a:cs typeface="Arial" panose="020B0604020202020204" pitchFamily="34" charset="0"/>
              </a:rPr>
              <a:t>výkony, práce nebo služby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400" dirty="0">
                <a:latin typeface="+mj-lt"/>
                <a:cs typeface="Arial" panose="020B0604020202020204" pitchFamily="34" charset="0"/>
              </a:rPr>
              <a:t>    </a:t>
            </a:r>
            <a:endParaRPr lang="cs-CZ" altLang="cs-CZ" sz="2400" dirty="0" smtClean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400" dirty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+mj-lt"/>
                <a:cs typeface="Arial" panose="020B0604020202020204" pitchFamily="34" charset="0"/>
              </a:rPr>
              <a:t>Zaměstnancům</a:t>
            </a:r>
            <a:r>
              <a:rPr lang="cs-CZ" altLang="cs-CZ" sz="2400" dirty="0">
                <a:latin typeface="+mj-lt"/>
                <a:cs typeface="Arial" panose="020B0604020202020204" pitchFamily="34" charset="0"/>
              </a:rPr>
              <a:t>, kteří vykonají stejnou práci, nebo práci stejné hodnoty </a:t>
            </a:r>
            <a:r>
              <a:rPr lang="cs-CZ" altLang="cs-CZ" sz="2400" dirty="0">
                <a:latin typeface="+mj-lt"/>
                <a:cs typeface="Arial" panose="020B0604020202020204" pitchFamily="34" charset="0"/>
                <a:sym typeface="Symbol" pitchFamily="18" charset="2"/>
              </a:rPr>
              <a:t></a:t>
            </a:r>
            <a:r>
              <a:rPr lang="cs-CZ" altLang="cs-CZ" sz="2400" dirty="0">
                <a:latin typeface="+mj-lt"/>
                <a:cs typeface="Arial" panose="020B0604020202020204" pitchFamily="34" charset="0"/>
              </a:rPr>
              <a:t> přísluší stejná mzda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7729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za mzdu nepovažujeme?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 smtClean="0"/>
              <a:t>Náhrady </a:t>
            </a:r>
            <a:r>
              <a:rPr lang="cs-CZ" altLang="cs-CZ" sz="2800" dirty="0"/>
              <a:t>mezd </a:t>
            </a:r>
            <a:endParaRPr lang="cs-CZ" altLang="cs-CZ" sz="2800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alt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 smtClean="0"/>
              <a:t>Odstupné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C</a:t>
            </a:r>
            <a:r>
              <a:rPr lang="cs-CZ" altLang="cs-CZ" sz="2800" dirty="0" smtClean="0"/>
              <a:t>estovní náhrady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O</a:t>
            </a:r>
            <a:r>
              <a:rPr lang="cs-CZ" altLang="cs-CZ" sz="2800" dirty="0" smtClean="0"/>
              <a:t>dměna </a:t>
            </a:r>
            <a:r>
              <a:rPr lang="cs-CZ" altLang="cs-CZ" sz="2800" dirty="0"/>
              <a:t>za pracovní </a:t>
            </a:r>
            <a:r>
              <a:rPr lang="cs-CZ" altLang="cs-CZ" sz="2800" dirty="0" smtClean="0"/>
              <a:t>pohotovost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V</a:t>
            </a:r>
            <a:r>
              <a:rPr lang="cs-CZ" altLang="cs-CZ" sz="2800" dirty="0" smtClean="0"/>
              <a:t>ýnosy </a:t>
            </a:r>
            <a:r>
              <a:rPr lang="cs-CZ" altLang="cs-CZ" sz="2800" dirty="0"/>
              <a:t>z </a:t>
            </a:r>
            <a:r>
              <a:rPr lang="cs-CZ" altLang="cs-CZ" sz="2800" dirty="0" smtClean="0"/>
              <a:t>akcií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622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Sjednání mzdy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Kolektivní smlouvou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Pracovní smlouvou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Vnitřním předpisem nebo mzdovým výběrem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600" dirty="0"/>
              <a:t>Mzda musí být stanovena před začátkem výkonu </a:t>
            </a:r>
            <a:r>
              <a:rPr lang="cs-CZ" altLang="cs-CZ" sz="2600" dirty="0" smtClean="0"/>
              <a:t>práce.</a:t>
            </a:r>
            <a:endParaRPr lang="cs-CZ" altLang="cs-CZ" sz="26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600" dirty="0"/>
              <a:t>V den nástupu do práce musí zaměstnanec obdržet písemný mzdový </a:t>
            </a:r>
            <a:r>
              <a:rPr lang="cs-CZ" altLang="cs-CZ" sz="2600" dirty="0" smtClean="0"/>
              <a:t>výměr.</a:t>
            </a:r>
            <a:endParaRPr lang="cs-CZ" altLang="cs-CZ" sz="2600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32656"/>
            <a:ext cx="2597235" cy="19442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2020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Minimální mzda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 smtClean="0"/>
              <a:t>Je </a:t>
            </a:r>
            <a:r>
              <a:rPr lang="cs-CZ" altLang="cs-CZ" sz="2800" dirty="0"/>
              <a:t>nejnižší přípustná výše odměny za práci </a:t>
            </a:r>
            <a:r>
              <a:rPr lang="cs-CZ" altLang="cs-CZ" sz="2800" dirty="0">
                <a:sym typeface="Symbol" pitchFamily="18" charset="2"/>
              </a:rPr>
              <a:t> </a:t>
            </a:r>
            <a:r>
              <a:rPr lang="cs-CZ" altLang="cs-CZ" sz="2800" dirty="0"/>
              <a:t>mzda nesmí být nižší než </a:t>
            </a:r>
            <a:r>
              <a:rPr lang="cs-CZ" altLang="cs-CZ" sz="2800" dirty="0" smtClean="0"/>
              <a:t>minimální.</a:t>
            </a:r>
            <a:endParaRPr lang="cs-CZ" altLang="cs-CZ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 smtClean="0"/>
              <a:t>Nedosáhne-li </a:t>
            </a:r>
            <a:r>
              <a:rPr lang="cs-CZ" altLang="cs-CZ" sz="2800" dirty="0"/>
              <a:t>mzda tohoto minima, je zaměstnavatel povinen poskytnout </a:t>
            </a:r>
            <a:r>
              <a:rPr lang="cs-CZ" altLang="cs-CZ" sz="2800" dirty="0" smtClean="0"/>
              <a:t>doplatek.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altLang="cs-CZ" sz="2800" dirty="0"/>
          </a:p>
          <a:p>
            <a:pPr marL="0" indent="0">
              <a:buNone/>
            </a:pPr>
            <a:r>
              <a:rPr lang="cs-CZ" sz="2800" b="1" dirty="0"/>
              <a:t>Výše minimální mzdy v roce 2014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Od </a:t>
            </a:r>
            <a:r>
              <a:rPr lang="cs-CZ" sz="2800" dirty="0"/>
              <a:t>srpna 2013 se zvýšila na 8500 korun měsíčně (50,60 koruny za hodinu), </a:t>
            </a:r>
            <a:r>
              <a:rPr lang="cs-CZ" sz="2800" dirty="0" smtClean="0"/>
              <a:t>v roce 2014 nedošlo k žádné změně. </a:t>
            </a:r>
            <a:endParaRPr lang="cs-CZ" sz="2800" dirty="0"/>
          </a:p>
          <a:p>
            <a:pPr>
              <a:buFont typeface="Wingdings" panose="05000000000000000000" pitchFamily="2" charset="2"/>
              <a:buChar char="§"/>
            </a:pPr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970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Průměrná mzda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800" dirty="0" smtClean="0"/>
              <a:t>Ve </a:t>
            </a:r>
            <a:r>
              <a:rPr lang="cs-CZ" sz="2800" dirty="0"/>
              <a:t>4. čtvrtletí 2013 se průměrná hrubá měsíční </a:t>
            </a:r>
            <a:r>
              <a:rPr lang="cs-CZ" sz="2800" dirty="0" smtClean="0"/>
              <a:t>nominální mzda </a:t>
            </a:r>
            <a:r>
              <a:rPr lang="cs-CZ" sz="2800" dirty="0"/>
              <a:t>na přepočtené počty zaměstnanců v národním hospodářství snížila proti stejnému období předchozího roku o 1,8 %, reálně poklesla o 2,9 %. </a:t>
            </a:r>
            <a:endParaRPr lang="cs-CZ" sz="2800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800" dirty="0" smtClean="0"/>
              <a:t>Průměrná </a:t>
            </a:r>
            <a:r>
              <a:rPr lang="cs-CZ" sz="2800" dirty="0"/>
              <a:t>mzda </a:t>
            </a:r>
            <a:r>
              <a:rPr lang="cs-CZ" sz="2800" dirty="0" smtClean="0"/>
              <a:t>na rok 2014 činí 26 </a:t>
            </a:r>
            <a:r>
              <a:rPr lang="cs-CZ" sz="2800" dirty="0"/>
              <a:t>637 </a:t>
            </a:r>
            <a:r>
              <a:rPr lang="cs-CZ" sz="2800" dirty="0" smtClean="0"/>
              <a:t>Kč.</a:t>
            </a:r>
            <a:endParaRPr lang="cs-CZ" sz="2800" dirty="0"/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None/>
            </a:pPr>
            <a:endParaRPr lang="cs-CZ" altLang="cs-CZ" sz="2800" dirty="0" smtClean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anose="05000000000000000000" pitchFamily="2" charset="2"/>
              <a:buChar char="§"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V Rakousku v posledních letech průměrná hrubá mzda nadále stoupá. Nyní činí 3 417 € (93 770 Kč).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873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mzdy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800" dirty="0"/>
              <a:t>HM = základní mzda + prémie + odměny + příplatky + náhrada mzdy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8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800" dirty="0"/>
              <a:t>ČM = HM – zákonné srážky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</a:pPr>
            <a:r>
              <a:rPr lang="cs-CZ" altLang="cs-CZ" sz="2600" dirty="0">
                <a:solidFill>
                  <a:schemeClr val="tx1"/>
                </a:solidFill>
              </a:rPr>
              <a:t>sociální pojištění </a:t>
            </a:r>
            <a:r>
              <a:rPr lang="cs-CZ" altLang="cs-CZ" sz="2600" dirty="0" smtClean="0">
                <a:solidFill>
                  <a:schemeClr val="tx1"/>
                </a:solidFill>
              </a:rPr>
              <a:t>6,5% </a:t>
            </a:r>
            <a:endParaRPr lang="cs-CZ" altLang="cs-CZ" sz="26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</a:pPr>
            <a:r>
              <a:rPr lang="cs-CZ" altLang="cs-CZ" sz="2600" dirty="0">
                <a:solidFill>
                  <a:schemeClr val="tx1"/>
                </a:solidFill>
              </a:rPr>
              <a:t>zdravotní pojištění 4,5%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</a:pPr>
            <a:r>
              <a:rPr lang="cs-CZ" altLang="cs-CZ" sz="2600" dirty="0">
                <a:solidFill>
                  <a:schemeClr val="tx1"/>
                </a:solidFill>
              </a:rPr>
              <a:t>záloha na daň z příjmu </a:t>
            </a:r>
            <a:r>
              <a:rPr lang="cs-CZ" altLang="cs-CZ" sz="2600" dirty="0" smtClean="0">
                <a:solidFill>
                  <a:schemeClr val="tx1"/>
                </a:solidFill>
              </a:rPr>
              <a:t>15%</a:t>
            </a:r>
            <a:endParaRPr lang="cs-CZ" altLang="cs-CZ" sz="26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</a:pPr>
            <a:endParaRPr lang="cs-CZ" alt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8698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Slevy na dani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60462079"/>
              </p:ext>
            </p:extLst>
          </p:nvPr>
        </p:nvGraphicFramePr>
        <p:xfrm>
          <a:off x="301625" y="1527175"/>
          <a:ext cx="8504238" cy="3337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252119"/>
                <a:gridCol w="425211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Sleva na dani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Výše slevy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Na poplatníka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24 840 Kč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Na dítě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13 404 Kč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Na dítě - ZTP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23 208 Kč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Na vyživovaného</a:t>
                      </a:r>
                      <a:r>
                        <a:rPr lang="cs-CZ" baseline="0" dirty="0" smtClean="0"/>
                        <a:t> manžela/manželku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24 840 Kč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Invalidita I. a II. stupně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2 520 Kč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Invalidita III. stupně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5 040 Kč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Držitel průkazu ZTP/P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16 140 Kč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Student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4 020 Kč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467544" y="5229200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cs-CZ" dirty="0"/>
              <a:t>Slevy na dani se odečítají od celkově vypočítané daně. Lze je uplatnit při ročním vyúčtování daně z příjmů nebo měsíčně prostřednictvím zaměstnavatele.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50639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99</TotalTime>
  <Words>301</Words>
  <Application>Microsoft Office PowerPoint</Application>
  <PresentationFormat>Předvádění na obrazovce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Administrativní</vt:lpstr>
      <vt:lpstr>Mzdy</vt:lpstr>
      <vt:lpstr>Obsah</vt:lpstr>
      <vt:lpstr>Definice mzdy</vt:lpstr>
      <vt:lpstr>Co za mzdu nepovažujeme?</vt:lpstr>
      <vt:lpstr>Sjednání mzdy</vt:lpstr>
      <vt:lpstr>Minimální mzda</vt:lpstr>
      <vt:lpstr>Průměrná mzda v ČR</vt:lpstr>
      <vt:lpstr>Struktura mzdy</vt:lpstr>
      <vt:lpstr>Slevy na dani</vt:lpstr>
      <vt:lpstr>Výplata mzdy</vt:lpstr>
      <vt:lpstr>Zdroje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Mzdy</dc:title>
  <dc:creator>Karin</dc:creator>
  <cp:lastModifiedBy>Karin</cp:lastModifiedBy>
  <cp:revision>9</cp:revision>
  <dcterms:created xsi:type="dcterms:W3CDTF">2014-04-07T15:33:00Z</dcterms:created>
  <dcterms:modified xsi:type="dcterms:W3CDTF">2014-04-07T17:12:32Z</dcterms:modified>
</cp:coreProperties>
</file>