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Tahoma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52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741067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0"/>
            <a:ext cx="9144000" cy="37232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ctrTitle"/>
          </p:nvPr>
        </p:nvSpPr>
        <p:spPr>
          <a:xfrm>
            <a:off x="391160" y="1433988"/>
            <a:ext cx="8351399" cy="421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Tahoma"/>
              <a:defRPr sz="36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403761" y="1982435"/>
            <a:ext cx="8342400" cy="34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Times New Roman"/>
              <a:buNone/>
              <a:defRPr sz="2400" i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cxnSp>
        <p:nvCxnSpPr>
          <p:cNvPr id="52" name="Shape 52"/>
          <p:cNvCxnSpPr/>
          <p:nvPr/>
        </p:nvCxnSpPr>
        <p:spPr>
          <a:xfrm>
            <a:off x="2258800" y="1912668"/>
            <a:ext cx="4621799" cy="10799"/>
          </a:xfrm>
          <a:prstGeom prst="straightConnector1">
            <a:avLst/>
          </a:prstGeom>
          <a:noFill/>
          <a:ln w="25400" cap="rnd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53" name="Shape 53"/>
          <p:cNvSpPr/>
          <p:nvPr/>
        </p:nvSpPr>
        <p:spPr>
          <a:xfrm>
            <a:off x="0" y="3030297"/>
            <a:ext cx="9143999" cy="795916"/>
          </a:xfrm>
          <a:custGeom>
            <a:avLst/>
            <a:gdLst/>
            <a:ahLst/>
            <a:cxnLst/>
            <a:rect l="0" t="0" r="0" b="0"/>
            <a:pathLst>
              <a:path w="9144000" h="1440573" extrusionOk="0">
                <a:moveTo>
                  <a:pt x="8881" y="1"/>
                </a:moveTo>
                <a:lnTo>
                  <a:pt x="9126239" y="44075"/>
                </a:lnTo>
                <a:lnTo>
                  <a:pt x="9144000" y="1303180"/>
                </a:lnTo>
                <a:lnTo>
                  <a:pt x="8922142" y="1440573"/>
                </a:lnTo>
                <a:lnTo>
                  <a:pt x="8672386" y="1291790"/>
                </a:lnTo>
                <a:lnTo>
                  <a:pt x="8449199" y="1414005"/>
                </a:lnTo>
                <a:lnTo>
                  <a:pt x="8210071" y="1302417"/>
                </a:lnTo>
                <a:lnTo>
                  <a:pt x="7976257" y="1408691"/>
                </a:lnTo>
                <a:lnTo>
                  <a:pt x="7737129" y="1286476"/>
                </a:lnTo>
                <a:lnTo>
                  <a:pt x="7503314" y="1414005"/>
                </a:lnTo>
                <a:lnTo>
                  <a:pt x="7269500" y="1291790"/>
                </a:lnTo>
                <a:lnTo>
                  <a:pt x="7030372" y="1414005"/>
                </a:lnTo>
                <a:lnTo>
                  <a:pt x="6796557" y="1281162"/>
                </a:lnTo>
                <a:lnTo>
                  <a:pt x="6568057" y="1414005"/>
                </a:lnTo>
                <a:lnTo>
                  <a:pt x="6334243" y="1281163"/>
                </a:lnTo>
                <a:lnTo>
                  <a:pt x="6100428" y="1419319"/>
                </a:lnTo>
                <a:lnTo>
                  <a:pt x="5866614" y="1281163"/>
                </a:lnTo>
                <a:lnTo>
                  <a:pt x="5632800" y="1424632"/>
                </a:lnTo>
                <a:lnTo>
                  <a:pt x="5388357" y="1286476"/>
                </a:lnTo>
                <a:lnTo>
                  <a:pt x="5154543" y="1424632"/>
                </a:lnTo>
                <a:lnTo>
                  <a:pt x="4920729" y="1297104"/>
                </a:lnTo>
                <a:lnTo>
                  <a:pt x="4686914" y="1429946"/>
                </a:lnTo>
                <a:lnTo>
                  <a:pt x="4447786" y="1291790"/>
                </a:lnTo>
                <a:lnTo>
                  <a:pt x="4219286" y="1435260"/>
                </a:lnTo>
                <a:lnTo>
                  <a:pt x="3980157" y="1281163"/>
                </a:lnTo>
                <a:lnTo>
                  <a:pt x="3746343" y="1429946"/>
                </a:lnTo>
                <a:lnTo>
                  <a:pt x="3512529" y="1291790"/>
                </a:lnTo>
                <a:lnTo>
                  <a:pt x="3284028" y="1429946"/>
                </a:lnTo>
                <a:lnTo>
                  <a:pt x="3044900" y="1297104"/>
                </a:lnTo>
                <a:lnTo>
                  <a:pt x="2805772" y="1429946"/>
                </a:lnTo>
                <a:lnTo>
                  <a:pt x="2571958" y="1297104"/>
                </a:lnTo>
                <a:lnTo>
                  <a:pt x="2343457" y="1429946"/>
                </a:lnTo>
                <a:lnTo>
                  <a:pt x="2104329" y="1291790"/>
                </a:lnTo>
                <a:lnTo>
                  <a:pt x="1865201" y="1435260"/>
                </a:lnTo>
                <a:lnTo>
                  <a:pt x="1631386" y="1281163"/>
                </a:lnTo>
                <a:lnTo>
                  <a:pt x="1402886" y="1435260"/>
                </a:lnTo>
                <a:lnTo>
                  <a:pt x="1163758" y="1291790"/>
                </a:lnTo>
                <a:lnTo>
                  <a:pt x="935257" y="1435260"/>
                </a:lnTo>
                <a:lnTo>
                  <a:pt x="696129" y="1291790"/>
                </a:lnTo>
                <a:lnTo>
                  <a:pt x="457001" y="1429946"/>
                </a:lnTo>
                <a:lnTo>
                  <a:pt x="217872" y="1291790"/>
                </a:lnTo>
                <a:lnTo>
                  <a:pt x="0" y="1435260"/>
                </a:lnTo>
                <a:cubicBezTo>
                  <a:pt x="2960" y="956840"/>
                  <a:pt x="5921" y="478421"/>
                  <a:pt x="88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0" y="0"/>
            <a:ext cx="9144000" cy="937200"/>
          </a:xfrm>
          <a:prstGeom prst="rect">
            <a:avLst/>
          </a:prstGeom>
          <a:solidFill>
            <a:srgbClr val="0C0C0C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0" y="226265"/>
            <a:ext cx="9143999" cy="795916"/>
          </a:xfrm>
          <a:custGeom>
            <a:avLst/>
            <a:gdLst/>
            <a:ahLst/>
            <a:cxnLst/>
            <a:rect l="0" t="0" r="0" b="0"/>
            <a:pathLst>
              <a:path w="9144000" h="1440573" extrusionOk="0">
                <a:moveTo>
                  <a:pt x="8881" y="1"/>
                </a:moveTo>
                <a:lnTo>
                  <a:pt x="9126239" y="44075"/>
                </a:lnTo>
                <a:lnTo>
                  <a:pt x="9144000" y="1303180"/>
                </a:lnTo>
                <a:lnTo>
                  <a:pt x="8922142" y="1440573"/>
                </a:lnTo>
                <a:lnTo>
                  <a:pt x="8672386" y="1291790"/>
                </a:lnTo>
                <a:lnTo>
                  <a:pt x="8449199" y="1414005"/>
                </a:lnTo>
                <a:lnTo>
                  <a:pt x="8210071" y="1302417"/>
                </a:lnTo>
                <a:lnTo>
                  <a:pt x="7976257" y="1408691"/>
                </a:lnTo>
                <a:lnTo>
                  <a:pt x="7737129" y="1286476"/>
                </a:lnTo>
                <a:lnTo>
                  <a:pt x="7503314" y="1414005"/>
                </a:lnTo>
                <a:lnTo>
                  <a:pt x="7269500" y="1291790"/>
                </a:lnTo>
                <a:lnTo>
                  <a:pt x="7030372" y="1414005"/>
                </a:lnTo>
                <a:lnTo>
                  <a:pt x="6796557" y="1281162"/>
                </a:lnTo>
                <a:lnTo>
                  <a:pt x="6568057" y="1414005"/>
                </a:lnTo>
                <a:lnTo>
                  <a:pt x="6334243" y="1281163"/>
                </a:lnTo>
                <a:lnTo>
                  <a:pt x="6100428" y="1419319"/>
                </a:lnTo>
                <a:lnTo>
                  <a:pt x="5866614" y="1281163"/>
                </a:lnTo>
                <a:lnTo>
                  <a:pt x="5632800" y="1424632"/>
                </a:lnTo>
                <a:lnTo>
                  <a:pt x="5388357" y="1286476"/>
                </a:lnTo>
                <a:lnTo>
                  <a:pt x="5154543" y="1424632"/>
                </a:lnTo>
                <a:lnTo>
                  <a:pt x="4920729" y="1297104"/>
                </a:lnTo>
                <a:lnTo>
                  <a:pt x="4686914" y="1429946"/>
                </a:lnTo>
                <a:lnTo>
                  <a:pt x="4447786" y="1291790"/>
                </a:lnTo>
                <a:lnTo>
                  <a:pt x="4219286" y="1435260"/>
                </a:lnTo>
                <a:lnTo>
                  <a:pt x="3980157" y="1281163"/>
                </a:lnTo>
                <a:lnTo>
                  <a:pt x="3746343" y="1429946"/>
                </a:lnTo>
                <a:lnTo>
                  <a:pt x="3512529" y="1291790"/>
                </a:lnTo>
                <a:lnTo>
                  <a:pt x="3284028" y="1429946"/>
                </a:lnTo>
                <a:lnTo>
                  <a:pt x="3044900" y="1297104"/>
                </a:lnTo>
                <a:lnTo>
                  <a:pt x="2805772" y="1429946"/>
                </a:lnTo>
                <a:lnTo>
                  <a:pt x="2571958" y="1297104"/>
                </a:lnTo>
                <a:lnTo>
                  <a:pt x="2343457" y="1429946"/>
                </a:lnTo>
                <a:lnTo>
                  <a:pt x="2104329" y="1291790"/>
                </a:lnTo>
                <a:lnTo>
                  <a:pt x="1865201" y="1435260"/>
                </a:lnTo>
                <a:lnTo>
                  <a:pt x="1631386" y="1281163"/>
                </a:lnTo>
                <a:lnTo>
                  <a:pt x="1402886" y="1435260"/>
                </a:lnTo>
                <a:lnTo>
                  <a:pt x="1163758" y="1291790"/>
                </a:lnTo>
                <a:lnTo>
                  <a:pt x="935257" y="1435260"/>
                </a:lnTo>
                <a:lnTo>
                  <a:pt x="696129" y="1291790"/>
                </a:lnTo>
                <a:lnTo>
                  <a:pt x="457001" y="1429946"/>
                </a:lnTo>
                <a:lnTo>
                  <a:pt x="217872" y="1291790"/>
                </a:lnTo>
                <a:lnTo>
                  <a:pt x="0" y="1435260"/>
                </a:lnTo>
                <a:cubicBezTo>
                  <a:pt x="2960" y="956840"/>
                  <a:pt x="5921" y="478421"/>
                  <a:pt x="88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7" name="Shape 57"/>
          <p:cNvCxnSpPr/>
          <p:nvPr/>
        </p:nvCxnSpPr>
        <p:spPr>
          <a:xfrm rot="10800000" flipH="1">
            <a:off x="2258963" y="783855"/>
            <a:ext cx="4602300" cy="6900"/>
          </a:xfrm>
          <a:prstGeom prst="straightConnector1">
            <a:avLst/>
          </a:prstGeom>
          <a:noFill/>
          <a:ln w="25400" cap="rnd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>
            <a:off x="0" y="0"/>
            <a:ext cx="4456799" cy="47087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2" name="Shape 62"/>
          <p:cNvSpPr/>
          <p:nvPr/>
        </p:nvSpPr>
        <p:spPr>
          <a:xfrm flipH="1">
            <a:off x="3434" y="3759780"/>
            <a:ext cx="4453249" cy="1033097"/>
          </a:xfrm>
          <a:custGeom>
            <a:avLst/>
            <a:gdLst/>
            <a:ahLst/>
            <a:cxnLst/>
            <a:rect l="0" t="0" r="0" b="0"/>
            <a:pathLst>
              <a:path w="4453250" h="1869860" extrusionOk="0">
                <a:moveTo>
                  <a:pt x="4447791" y="1726390"/>
                </a:moveTo>
                <a:lnTo>
                  <a:pt x="4219291" y="1869860"/>
                </a:lnTo>
                <a:lnTo>
                  <a:pt x="3980162" y="1715763"/>
                </a:lnTo>
                <a:lnTo>
                  <a:pt x="3746348" y="1864546"/>
                </a:lnTo>
                <a:lnTo>
                  <a:pt x="3512534" y="1726390"/>
                </a:lnTo>
                <a:lnTo>
                  <a:pt x="3284033" y="1864546"/>
                </a:lnTo>
                <a:lnTo>
                  <a:pt x="3044905" y="1731704"/>
                </a:lnTo>
                <a:lnTo>
                  <a:pt x="2805777" y="1864546"/>
                </a:lnTo>
                <a:lnTo>
                  <a:pt x="2571963" y="1731704"/>
                </a:lnTo>
                <a:lnTo>
                  <a:pt x="2343462" y="1864546"/>
                </a:lnTo>
                <a:lnTo>
                  <a:pt x="2104334" y="1726390"/>
                </a:lnTo>
                <a:lnTo>
                  <a:pt x="1865206" y="1869860"/>
                </a:lnTo>
                <a:lnTo>
                  <a:pt x="1631391" y="1715763"/>
                </a:lnTo>
                <a:lnTo>
                  <a:pt x="1402891" y="1869860"/>
                </a:lnTo>
                <a:lnTo>
                  <a:pt x="1163763" y="1726390"/>
                </a:lnTo>
                <a:lnTo>
                  <a:pt x="935262" y="1869860"/>
                </a:lnTo>
                <a:lnTo>
                  <a:pt x="696134" y="1726390"/>
                </a:lnTo>
                <a:lnTo>
                  <a:pt x="457006" y="1864546"/>
                </a:lnTo>
                <a:lnTo>
                  <a:pt x="217877" y="1726390"/>
                </a:lnTo>
                <a:lnTo>
                  <a:pt x="5" y="1869860"/>
                </a:lnTo>
                <a:cubicBezTo>
                  <a:pt x="3" y="1246574"/>
                  <a:pt x="2" y="623287"/>
                  <a:pt x="0" y="1"/>
                </a:cubicBezTo>
                <a:lnTo>
                  <a:pt x="4453250" y="0"/>
                </a:lnTo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63" name="Shape 63"/>
          <p:cNvCxnSpPr/>
          <p:nvPr/>
        </p:nvCxnSpPr>
        <p:spPr>
          <a:xfrm>
            <a:off x="409699" y="744077"/>
            <a:ext cx="3660000" cy="0"/>
          </a:xfrm>
          <a:prstGeom prst="straightConnector1">
            <a:avLst/>
          </a:prstGeom>
          <a:noFill/>
          <a:ln w="25400" cap="rnd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5507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>
              <a:spcBef>
                <a:spcPts val="0"/>
              </a:spcBef>
              <a:def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3550799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 sz="2400"/>
            </a:lvl1pPr>
            <a:lvl2pPr lvl="1">
              <a:spcBef>
                <a:spcPts val="0"/>
              </a:spcBef>
              <a:defRPr sz="2400"/>
            </a:lvl2pPr>
            <a:lvl3pPr lvl="2">
              <a:spcBef>
                <a:spcPts val="0"/>
              </a:spcBef>
              <a:defRPr sz="2400"/>
            </a:lvl3pPr>
            <a:lvl4pPr lvl="3">
              <a:spcBef>
                <a:spcPts val="0"/>
              </a:spcBef>
              <a:defRPr sz="2400"/>
            </a:lvl4pPr>
            <a:lvl5pPr lvl="4">
              <a:spcBef>
                <a:spcPts val="0"/>
              </a:spcBef>
              <a:defRPr sz="2400"/>
            </a:lvl5pPr>
            <a:lvl6pPr lvl="5">
              <a:spcBef>
                <a:spcPts val="0"/>
              </a:spcBef>
              <a:defRPr sz="2400"/>
            </a:lvl6pPr>
            <a:lvl7pPr lvl="6">
              <a:spcBef>
                <a:spcPts val="0"/>
              </a:spcBef>
              <a:defRPr sz="2400"/>
            </a:lvl7pPr>
            <a:lvl8pPr lvl="7">
              <a:spcBef>
                <a:spcPts val="0"/>
              </a:spcBef>
              <a:defRPr sz="2400"/>
            </a:lvl8pPr>
            <a:lvl9pPr lvl="8">
              <a:spcBef>
                <a:spcPts val="0"/>
              </a:spcBef>
              <a:defRPr sz="2400"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5021123" y="1200150"/>
            <a:ext cx="35507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>
              <a:spcBef>
                <a:spcPts val="0"/>
              </a:spcBef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>
              <a:spcBef>
                <a:spcPts val="0"/>
              </a:spcBef>
              <a:defRPr sz="1800"/>
            </a:lvl6pPr>
            <a:lvl7pPr lvl="6">
              <a:spcBef>
                <a:spcPts val="0"/>
              </a:spcBef>
              <a:defRPr sz="1800"/>
            </a:lvl7pPr>
            <a:lvl8pPr lvl="7">
              <a:spcBef>
                <a:spcPts val="0"/>
              </a:spcBef>
              <a:defRPr sz="1800"/>
            </a:lvl8pPr>
            <a:lvl9pPr lvl="8">
              <a:spcBef>
                <a:spcPts val="0"/>
              </a:spcBef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>
            <a:off x="0" y="0"/>
            <a:ext cx="9144000" cy="9372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" name="Shape 69"/>
          <p:cNvSpPr/>
          <p:nvPr/>
        </p:nvSpPr>
        <p:spPr>
          <a:xfrm>
            <a:off x="0" y="226265"/>
            <a:ext cx="9143999" cy="795916"/>
          </a:xfrm>
          <a:custGeom>
            <a:avLst/>
            <a:gdLst/>
            <a:ahLst/>
            <a:cxnLst/>
            <a:rect l="0" t="0" r="0" b="0"/>
            <a:pathLst>
              <a:path w="9144000" h="1440573" extrusionOk="0">
                <a:moveTo>
                  <a:pt x="8881" y="1"/>
                </a:moveTo>
                <a:lnTo>
                  <a:pt x="9126239" y="44075"/>
                </a:lnTo>
                <a:lnTo>
                  <a:pt x="9144000" y="1303180"/>
                </a:lnTo>
                <a:lnTo>
                  <a:pt x="8922142" y="1440573"/>
                </a:lnTo>
                <a:lnTo>
                  <a:pt x="8672386" y="1291790"/>
                </a:lnTo>
                <a:lnTo>
                  <a:pt x="8449199" y="1414005"/>
                </a:lnTo>
                <a:lnTo>
                  <a:pt x="8210071" y="1302417"/>
                </a:lnTo>
                <a:lnTo>
                  <a:pt x="7976257" y="1408691"/>
                </a:lnTo>
                <a:lnTo>
                  <a:pt x="7737129" y="1286476"/>
                </a:lnTo>
                <a:lnTo>
                  <a:pt x="7503314" y="1414005"/>
                </a:lnTo>
                <a:lnTo>
                  <a:pt x="7269500" y="1291790"/>
                </a:lnTo>
                <a:lnTo>
                  <a:pt x="7030372" y="1414005"/>
                </a:lnTo>
                <a:lnTo>
                  <a:pt x="6796557" y="1281162"/>
                </a:lnTo>
                <a:lnTo>
                  <a:pt x="6568057" y="1414005"/>
                </a:lnTo>
                <a:lnTo>
                  <a:pt x="6334243" y="1281163"/>
                </a:lnTo>
                <a:lnTo>
                  <a:pt x="6100428" y="1419319"/>
                </a:lnTo>
                <a:lnTo>
                  <a:pt x="5866614" y="1281163"/>
                </a:lnTo>
                <a:lnTo>
                  <a:pt x="5632800" y="1424632"/>
                </a:lnTo>
                <a:lnTo>
                  <a:pt x="5388357" y="1286476"/>
                </a:lnTo>
                <a:lnTo>
                  <a:pt x="5154543" y="1424632"/>
                </a:lnTo>
                <a:lnTo>
                  <a:pt x="4920729" y="1297104"/>
                </a:lnTo>
                <a:lnTo>
                  <a:pt x="4686914" y="1429946"/>
                </a:lnTo>
                <a:lnTo>
                  <a:pt x="4447786" y="1291790"/>
                </a:lnTo>
                <a:lnTo>
                  <a:pt x="4219286" y="1435260"/>
                </a:lnTo>
                <a:lnTo>
                  <a:pt x="3980157" y="1281163"/>
                </a:lnTo>
                <a:lnTo>
                  <a:pt x="3746343" y="1429946"/>
                </a:lnTo>
                <a:lnTo>
                  <a:pt x="3512529" y="1291790"/>
                </a:lnTo>
                <a:lnTo>
                  <a:pt x="3284028" y="1429946"/>
                </a:lnTo>
                <a:lnTo>
                  <a:pt x="3044900" y="1297104"/>
                </a:lnTo>
                <a:lnTo>
                  <a:pt x="2805772" y="1429946"/>
                </a:lnTo>
                <a:lnTo>
                  <a:pt x="2571958" y="1297104"/>
                </a:lnTo>
                <a:lnTo>
                  <a:pt x="2343457" y="1429946"/>
                </a:lnTo>
                <a:lnTo>
                  <a:pt x="2104329" y="1291790"/>
                </a:lnTo>
                <a:lnTo>
                  <a:pt x="1865201" y="1435260"/>
                </a:lnTo>
                <a:lnTo>
                  <a:pt x="1631386" y="1281163"/>
                </a:lnTo>
                <a:lnTo>
                  <a:pt x="1402886" y="1435260"/>
                </a:lnTo>
                <a:lnTo>
                  <a:pt x="1163758" y="1291790"/>
                </a:lnTo>
                <a:lnTo>
                  <a:pt x="935257" y="1435260"/>
                </a:lnTo>
                <a:lnTo>
                  <a:pt x="696129" y="1291790"/>
                </a:lnTo>
                <a:lnTo>
                  <a:pt x="457001" y="1429946"/>
                </a:lnTo>
                <a:lnTo>
                  <a:pt x="217872" y="1291790"/>
                </a:lnTo>
                <a:lnTo>
                  <a:pt x="0" y="1435260"/>
                </a:lnTo>
                <a:cubicBezTo>
                  <a:pt x="2960" y="956840"/>
                  <a:pt x="5921" y="478421"/>
                  <a:pt x="88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0" name="Shape 70"/>
          <p:cNvCxnSpPr/>
          <p:nvPr/>
        </p:nvCxnSpPr>
        <p:spPr>
          <a:xfrm rot="10800000" flipH="1">
            <a:off x="2258963" y="783855"/>
            <a:ext cx="4602300" cy="6900"/>
          </a:xfrm>
          <a:prstGeom prst="straightConnector1">
            <a:avLst/>
          </a:prstGeom>
          <a:noFill/>
          <a:ln w="25400" cap="rnd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 rot="10800000">
            <a:off x="-5937" y="4110402"/>
            <a:ext cx="4453249" cy="1033097"/>
          </a:xfrm>
          <a:custGeom>
            <a:avLst/>
            <a:gdLst/>
            <a:ahLst/>
            <a:cxnLst/>
            <a:rect l="0" t="0" r="0" b="0"/>
            <a:pathLst>
              <a:path w="4453250" h="1869860" extrusionOk="0">
                <a:moveTo>
                  <a:pt x="4447791" y="1726390"/>
                </a:moveTo>
                <a:lnTo>
                  <a:pt x="4219291" y="1869860"/>
                </a:lnTo>
                <a:lnTo>
                  <a:pt x="3980162" y="1715763"/>
                </a:lnTo>
                <a:lnTo>
                  <a:pt x="3746348" y="1864546"/>
                </a:lnTo>
                <a:lnTo>
                  <a:pt x="3512534" y="1726390"/>
                </a:lnTo>
                <a:lnTo>
                  <a:pt x="3284033" y="1864546"/>
                </a:lnTo>
                <a:lnTo>
                  <a:pt x="3044905" y="1731704"/>
                </a:lnTo>
                <a:lnTo>
                  <a:pt x="2805777" y="1864546"/>
                </a:lnTo>
                <a:lnTo>
                  <a:pt x="2571963" y="1731704"/>
                </a:lnTo>
                <a:lnTo>
                  <a:pt x="2343462" y="1864546"/>
                </a:lnTo>
                <a:lnTo>
                  <a:pt x="2104334" y="1726390"/>
                </a:lnTo>
                <a:lnTo>
                  <a:pt x="1865206" y="1869860"/>
                </a:lnTo>
                <a:lnTo>
                  <a:pt x="1631391" y="1715763"/>
                </a:lnTo>
                <a:lnTo>
                  <a:pt x="1402891" y="1869860"/>
                </a:lnTo>
                <a:lnTo>
                  <a:pt x="1163763" y="1726390"/>
                </a:lnTo>
                <a:lnTo>
                  <a:pt x="935262" y="1869860"/>
                </a:lnTo>
                <a:lnTo>
                  <a:pt x="696134" y="1726390"/>
                </a:lnTo>
                <a:lnTo>
                  <a:pt x="457006" y="1864546"/>
                </a:lnTo>
                <a:lnTo>
                  <a:pt x="217877" y="1726390"/>
                </a:lnTo>
                <a:lnTo>
                  <a:pt x="5" y="1869860"/>
                </a:lnTo>
                <a:cubicBezTo>
                  <a:pt x="3" y="1246574"/>
                  <a:pt x="2" y="623287"/>
                  <a:pt x="0" y="1"/>
                </a:cubicBezTo>
                <a:lnTo>
                  <a:pt x="4453250" y="0"/>
                </a:lnTo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74" name="Shape 74"/>
          <p:cNvCxnSpPr/>
          <p:nvPr/>
        </p:nvCxnSpPr>
        <p:spPr>
          <a:xfrm>
            <a:off x="388492" y="4409677"/>
            <a:ext cx="3708599" cy="3600"/>
          </a:xfrm>
          <a:prstGeom prst="straightConnector1">
            <a:avLst/>
          </a:prstGeom>
          <a:noFill/>
          <a:ln w="25400" cap="rnd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88492" y="4493760"/>
            <a:ext cx="3644400" cy="38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Times New Roman"/>
              <a:buNone/>
              <a:defRPr sz="1400" i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hape 6"/>
          <p:cNvGrpSpPr/>
          <p:nvPr/>
        </p:nvGrpSpPr>
        <p:grpSpPr>
          <a:xfrm>
            <a:off x="0" y="6209"/>
            <a:ext cx="9144067" cy="5137200"/>
            <a:chOff x="0" y="14677"/>
            <a:chExt cx="9144067" cy="6849600"/>
          </a:xfrm>
        </p:grpSpPr>
        <p:sp>
          <p:nvSpPr>
            <p:cNvPr id="7" name="Shape 7"/>
            <p:cNvSpPr/>
            <p:nvPr/>
          </p:nvSpPr>
          <p:spPr>
            <a:xfrm>
              <a:off x="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234838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46967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70451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93935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117419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140903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164387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187871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211355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234839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2583228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281806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305290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328774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352258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375742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3992262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422710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446194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469678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" name="Shape 28"/>
            <p:cNvSpPr/>
            <p:nvPr/>
          </p:nvSpPr>
          <p:spPr>
            <a:xfrm>
              <a:off x="4931619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516645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" name="Shape 30"/>
            <p:cNvSpPr/>
            <p:nvPr/>
          </p:nvSpPr>
          <p:spPr>
            <a:xfrm>
              <a:off x="540129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>
              <a:off x="563613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587097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105814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634065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>
              <a:off x="6575492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36"/>
            <p:cNvSpPr/>
            <p:nvPr/>
          </p:nvSpPr>
          <p:spPr>
            <a:xfrm>
              <a:off x="6810331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7045170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7280009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751484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7749686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7984525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8219364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8454203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>
              <a:off x="8689042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>
              <a:off x="8923867" y="14677"/>
              <a:ext cx="220199" cy="6849600"/>
            </a:xfrm>
            <a:prstGeom prst="rect">
              <a:avLst/>
            </a:prstGeom>
            <a:gradFill>
              <a:gsLst>
                <a:gs pos="0">
                  <a:srgbClr val="BFBFBF">
                    <a:alpha val="18823"/>
                  </a:srgbClr>
                </a:gs>
                <a:gs pos="50000">
                  <a:srgbClr val="FFFFFF">
                    <a:alpha val="18823"/>
                  </a:srgbClr>
                </a:gs>
                <a:gs pos="97000">
                  <a:srgbClr val="BFBFBF">
                    <a:alpha val="18823"/>
                  </a:srgbClr>
                </a:gs>
                <a:gs pos="100000">
                  <a:srgbClr val="BFBFBF">
                    <a:alpha val="1882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buNone/>
              <a:defRPr sz="44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1pPr>
            <a:lvl2pPr lvl="1"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2pPr>
            <a:lvl3pPr lvl="2"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3pPr>
            <a:lvl4pPr lvl="3"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4pPr>
            <a:lvl5pPr lvl="4"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5pPr>
            <a:lvl6pPr lvl="5"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6pPr>
            <a:lvl7pPr lvl="6"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7pPr>
            <a:lvl8pPr lvl="7"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8pPr>
            <a:lvl9pPr lvl="8">
              <a:spcBef>
                <a:spcPts val="400"/>
              </a:spcBef>
              <a:buClr>
                <a:schemeClr val="dk1"/>
              </a:buClr>
              <a:buSzPct val="100000"/>
              <a:defRPr sz="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391160" y="1433988"/>
            <a:ext cx="8351399" cy="421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4800"/>
              <a:t>HUSŮV POMNÍK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subTitle" idx="1"/>
          </p:nvPr>
        </p:nvSpPr>
        <p:spPr>
          <a:xfrm>
            <a:off x="403761" y="1982435"/>
            <a:ext cx="8342400" cy="342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Hořice v Podkrkonoší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SLAVNOSTNÍ ODHALENÍ</a:t>
            </a: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0775" y="1250950"/>
            <a:ext cx="5715000" cy="3708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Shape 133"/>
          <p:cNvSpPr txBox="1"/>
          <p:nvPr/>
        </p:nvSpPr>
        <p:spPr>
          <a:xfrm>
            <a:off x="278025" y="1251000"/>
            <a:ext cx="3000000" cy="3708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457200" lvl="0" indent="-330200" rtl="0">
              <a:spcBef>
                <a:spcPts val="0"/>
              </a:spcBef>
              <a:buSzPct val="100000"/>
              <a:buChar char="❏"/>
            </a:pPr>
            <a:r>
              <a:rPr lang="cs" sz="1600" b="1"/>
              <a:t>K slavnostnímu odhalení pomníku došlo 5. července 1914 za účasti široké veřejnosti, tehdy krátce po sarajevském atentátu.</a:t>
            </a:r>
          </a:p>
          <a:p>
            <a:pPr marL="457200" lvl="0" indent="-330200" rtl="0">
              <a:spcBef>
                <a:spcPts val="0"/>
              </a:spcBef>
              <a:buSzPct val="100000"/>
              <a:buChar char="❏"/>
            </a:pPr>
            <a:r>
              <a:rPr lang="cs" sz="1600" b="1"/>
              <a:t>Slavnostní řeč pronesl Dr. Václav Flajšhans, přední znalec Husova odkazu. </a:t>
            </a:r>
          </a:p>
          <a:p>
            <a:pPr marL="457200" lvl="0" indent="-330200" rtl="0">
              <a:spcBef>
                <a:spcPts val="0"/>
              </a:spcBef>
              <a:buSzPct val="100000"/>
              <a:buChar char="❏"/>
            </a:pPr>
            <a:r>
              <a:rPr lang="cs" sz="1600" b="1"/>
              <a:t>Radost zúčastněných kazila jen tíživá atmosféra nadcházející světové války.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92925" y="138351"/>
            <a:ext cx="8229600" cy="118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LADISLAV ŠALOUN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000" b="1">
                <a:solidFill>
                  <a:schemeClr val="lt1"/>
                </a:solidFill>
              </a:rPr>
              <a:t>(1. 8. 1870 Praha — 18. 10. 1946 Praha)</a:t>
            </a:r>
          </a:p>
          <a:p>
            <a:pPr lvl="0" algn="l">
              <a:spcBef>
                <a:spcPts val="0"/>
              </a:spcBef>
              <a:buNone/>
            </a:pPr>
            <a:endParaRPr/>
          </a:p>
        </p:txBody>
      </p:sp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44475" y="1066925"/>
            <a:ext cx="3036699" cy="3679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/>
          <p:nvPr/>
        </p:nvSpPr>
        <p:spPr>
          <a:xfrm>
            <a:off x="330325" y="1151287"/>
            <a:ext cx="5572199" cy="3510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36550" algn="just" rtl="0">
              <a:spcBef>
                <a:spcPts val="0"/>
              </a:spcBef>
              <a:buClr>
                <a:schemeClr val="dk1"/>
              </a:buClr>
              <a:buSzPct val="100000"/>
              <a:buChar char="❏"/>
            </a:pPr>
            <a:r>
              <a:rPr lang="cs" sz="1700">
                <a:solidFill>
                  <a:schemeClr val="dk1"/>
                </a:solidFill>
              </a:rPr>
              <a:t>Český secesní sochař, všestranný umělec, pedagog a vlastenec. </a:t>
            </a:r>
          </a:p>
          <a:p>
            <a:pPr marL="457200" lvl="0" indent="-336550" algn="just" rtl="0">
              <a:spcBef>
                <a:spcPts val="0"/>
              </a:spcBef>
              <a:buClr>
                <a:schemeClr val="dk1"/>
              </a:buClr>
              <a:buSzPct val="100000"/>
              <a:buChar char="❏"/>
            </a:pPr>
            <a:r>
              <a:rPr lang="cs" sz="1700">
                <a:solidFill>
                  <a:schemeClr val="dk1"/>
                </a:solidFill>
              </a:rPr>
              <a:t>Podporovatel snahy hořické školy a galerie plastik.</a:t>
            </a:r>
          </a:p>
          <a:p>
            <a:pPr marL="457200" lvl="0" indent="-336550" algn="just" rtl="0">
              <a:spcBef>
                <a:spcPts val="0"/>
              </a:spcBef>
              <a:buClr>
                <a:schemeClr val="dk1"/>
              </a:buClr>
              <a:buSzPct val="100000"/>
              <a:buChar char="❏"/>
            </a:pPr>
            <a:r>
              <a:rPr lang="cs" sz="1700">
                <a:solidFill>
                  <a:schemeClr val="dk1"/>
                </a:solidFill>
              </a:rPr>
              <a:t>3. 7. 1914 za své zásluhy jmenován čestným občanem Hořic.</a:t>
            </a:r>
          </a:p>
          <a:p>
            <a:pPr marL="457200" lvl="0" indent="-336550" algn="just" rtl="0">
              <a:spcBef>
                <a:spcPts val="0"/>
              </a:spcBef>
              <a:buClr>
                <a:schemeClr val="dk1"/>
              </a:buClr>
              <a:buSzPct val="100000"/>
              <a:buChar char="❏"/>
            </a:pPr>
            <a:r>
              <a:rPr lang="cs" sz="1700">
                <a:solidFill>
                  <a:schemeClr val="dk1"/>
                </a:solidFill>
              </a:rPr>
              <a:t>Autor veřejných památníků  a plastik v Praze i Hořicích. </a:t>
            </a:r>
          </a:p>
          <a:p>
            <a:pPr marL="457200" lvl="0" indent="-336550" algn="just" rtl="0">
              <a:spcBef>
                <a:spcPts val="0"/>
              </a:spcBef>
              <a:buClr>
                <a:schemeClr val="dk1"/>
              </a:buClr>
              <a:buSzPct val="100000"/>
              <a:buChar char="❏"/>
            </a:pPr>
            <a:r>
              <a:rPr lang="cs" sz="1700">
                <a:solidFill>
                  <a:schemeClr val="dk1"/>
                </a:solidFill>
              </a:rPr>
              <a:t>V Hořicích kromě pomníku Mistra Jana Husa vytvořil i známou sochu Krakonoše ve Smetanových sadech.</a:t>
            </a:r>
          </a:p>
          <a:p>
            <a:pPr marL="457200" lvl="0" indent="-336550" algn="just" rtl="0">
              <a:spcBef>
                <a:spcPts val="0"/>
              </a:spcBef>
              <a:buClr>
                <a:schemeClr val="dk1"/>
              </a:buClr>
              <a:buSzPct val="100000"/>
              <a:buChar char="❏"/>
            </a:pPr>
            <a:r>
              <a:rPr lang="cs" sz="1700">
                <a:solidFill>
                  <a:schemeClr val="dk1"/>
                </a:solidFill>
              </a:rPr>
              <a:t>V roce 1912 byl přijat za řádného člena České akademie věd. </a:t>
            </a:r>
          </a:p>
          <a:p>
            <a:pPr marL="457200" lvl="0" indent="-336550" algn="just" rtl="0">
              <a:spcBef>
                <a:spcPts val="0"/>
              </a:spcBef>
              <a:buClr>
                <a:schemeClr val="dk1"/>
              </a:buClr>
              <a:buSzPct val="100000"/>
              <a:buChar char="❏"/>
            </a:pPr>
            <a:r>
              <a:rPr lang="cs" sz="1700">
                <a:solidFill>
                  <a:schemeClr val="dk1"/>
                </a:solidFill>
              </a:rPr>
              <a:t>V roce 1946 prohlášen za své celoživotní dílo národním umělcem.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VZHLED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392550" y="1141900"/>
            <a:ext cx="8358899" cy="352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buSzPct val="100000"/>
              <a:buChar char="❏"/>
            </a:pPr>
            <a:r>
              <a:rPr lang="cs" sz="2200"/>
              <a:t>Pomník představuje nejen postavu Mistra Jana Husa, ale symbolizuje i „pravdu“. 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❏"/>
            </a:pPr>
            <a:r>
              <a:rPr lang="cs" sz="2200"/>
              <a:t>Pravda je jako skála (proto je Husova postava monolitická) a slovo otvírá skryté vody, které se spojují v řeky ústící do bazénu.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❏"/>
            </a:pPr>
            <a:r>
              <a:rPr lang="cs" sz="2200"/>
              <a:t>Před pravdou prchá lež i klam (shrbené postavy vlevo)</a:t>
            </a:r>
          </a:p>
          <a:p>
            <a:pPr marL="457200" lvl="0" indent="-368300" rtl="0">
              <a:spcBef>
                <a:spcPts val="0"/>
              </a:spcBef>
              <a:buSzPct val="100000"/>
              <a:buChar char="❏"/>
            </a:pPr>
            <a:r>
              <a:rPr lang="cs" sz="2200"/>
              <a:t>Lidé omládlí a osvěžení slovem pravdy hledí vstříc slunci (muž a žena vpravo) na jih.</a:t>
            </a:r>
          </a:p>
          <a:p>
            <a:pPr marL="457200" lvl="0" indent="-368300">
              <a:spcBef>
                <a:spcPts val="0"/>
              </a:spcBef>
              <a:buSzPct val="100000"/>
              <a:buChar char="❏"/>
            </a:pPr>
            <a:r>
              <a:rPr lang="cs" sz="2200"/>
              <a:t>Tyto myšlenky, které autor sám sepsal, byly vloženy do základu pomníku.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 b="1">
                <a:solidFill>
                  <a:srgbClr val="000000"/>
                </a:solidFill>
              </a:rPr>
              <a:t>Hořický pomník má úctyhodné rozměry:</a:t>
            </a:r>
            <a:r>
              <a:rPr lang="cs"/>
              <a:t> délku 13 m</a:t>
            </a:r>
          </a:p>
          <a:p>
            <a:pPr marL="4114800" lvl="0" indent="457200" rtl="0">
              <a:spcBef>
                <a:spcPts val="0"/>
              </a:spcBef>
              <a:buNone/>
            </a:pPr>
            <a:r>
              <a:rPr lang="cs"/>
              <a:t>šířku 9 m </a:t>
            </a:r>
          </a:p>
          <a:p>
            <a:pPr marL="4114800" lvl="0" indent="457200" rtl="0">
              <a:spcBef>
                <a:spcPts val="0"/>
              </a:spcBef>
              <a:buNone/>
            </a:pPr>
            <a:r>
              <a:rPr lang="cs"/>
              <a:t>výšku 11m </a:t>
            </a:r>
          </a:p>
          <a:p>
            <a:pPr marL="4114800" lvl="0" indent="457200" rtl="0">
              <a:spcBef>
                <a:spcPts val="0"/>
              </a:spcBef>
              <a:buNone/>
            </a:pPr>
            <a:r>
              <a:rPr lang="cs"/>
              <a:t>a základy na ploše 237 m2, </a:t>
            </a:r>
          </a:p>
          <a:p>
            <a:pPr marL="4114800" lvl="0" indent="457200" rtl="0">
              <a:spcBef>
                <a:spcPts val="0"/>
              </a:spcBef>
              <a:buNone/>
            </a:pPr>
            <a:r>
              <a:rPr lang="cs"/>
              <a:t>2 m hluboké. </a:t>
            </a:r>
          </a:p>
          <a:p>
            <a:pPr marL="4114800" lvl="0" indent="457200" rtl="0">
              <a:spcBef>
                <a:spcPts val="0"/>
              </a:spcBef>
              <a:buNone/>
            </a:pPr>
            <a:endParaRPr/>
          </a:p>
          <a:p>
            <a:pPr marL="4114800" lvl="0" indent="457200" rtl="0">
              <a:spcBef>
                <a:spcPts val="0"/>
              </a:spcBef>
              <a:buNone/>
            </a:pPr>
            <a:r>
              <a:rPr lang="cs"/>
              <a:t> </a:t>
            </a:r>
          </a:p>
          <a:p>
            <a:pPr lvl="0">
              <a:spcBef>
                <a:spcPts val="0"/>
              </a:spcBef>
              <a:buNone/>
            </a:pPr>
            <a:r>
              <a:rPr lang="cs" b="1"/>
              <a:t>Finanční náklady přesáhly částku 20 000 korun.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Rozměry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2425" y="579075"/>
            <a:ext cx="6197049" cy="4282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6000" y="356825"/>
            <a:ext cx="6278099" cy="4706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008075"/>
            <a:ext cx="8229600" cy="3822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81000" algn="just" rtl="0">
              <a:spcBef>
                <a:spcPts val="0"/>
              </a:spcBef>
              <a:buSzPct val="100000"/>
              <a:buChar char="❏"/>
            </a:pPr>
            <a:r>
              <a:rPr lang="cs" sz="2400"/>
              <a:t>Historie hořického Husova pomníku sahá do 90. let 19. století.</a:t>
            </a:r>
          </a:p>
          <a:p>
            <a:pPr marL="457200" lvl="0" indent="-381000" algn="just" rtl="0">
              <a:spcBef>
                <a:spcPts val="0"/>
              </a:spcBef>
              <a:buSzPct val="100000"/>
              <a:buChar char="❏"/>
            </a:pPr>
            <a:r>
              <a:rPr lang="cs" sz="2400"/>
              <a:t>Skupina zdejších občanů se rozhodla uctít památku velkého kazatele Mistra Jana Husa.</a:t>
            </a:r>
          </a:p>
          <a:p>
            <a:pPr marL="457200" lvl="0" indent="-381000" algn="just" rtl="0">
              <a:spcBef>
                <a:spcPts val="0"/>
              </a:spcBef>
              <a:buSzPct val="100000"/>
              <a:buChar char="❏"/>
            </a:pPr>
            <a:r>
              <a:rPr lang="cs" sz="2400"/>
              <a:t>První sochař ochotný vytesat pomník byl Antonín Vondráček.</a:t>
            </a:r>
          </a:p>
          <a:p>
            <a:pPr marL="457200" lvl="0" indent="-381000" algn="just" rtl="0">
              <a:spcBef>
                <a:spcPts val="0"/>
              </a:spcBef>
              <a:buSzPct val="100000"/>
              <a:buChar char="❏"/>
            </a:pPr>
            <a:r>
              <a:rPr lang="cs" sz="2400"/>
              <a:t>Původně se pomýšlelo na pomník malý a sochař Vondráček měl v úmyslu věnovat pro něj malé místo na rohu tehdejšího Husova náměstí.</a:t>
            </a:r>
          </a:p>
          <a:p>
            <a:pPr marL="457200" lvl="0" indent="-381000" algn="just" rtl="0">
              <a:spcBef>
                <a:spcPts val="0"/>
              </a:spcBef>
              <a:buSzPct val="100000"/>
              <a:buChar char="❏"/>
            </a:pPr>
            <a:r>
              <a:rPr lang="cs" sz="2400"/>
              <a:t>Předčasná smrt mu však překazila plány.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57200" y="13321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HISTORIE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457200" y="812699"/>
            <a:ext cx="8229600" cy="433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cs">
                <a:solidFill>
                  <a:srgbClr val="0C0C0C"/>
                </a:solidFill>
              </a:rPr>
              <a:t>Důležitým mezníkem v dalším vývoji událostí se stala výstava českého severovýchodu v r. 1903, na níž byl vystaven sedmimetrový žulový obelisk z lomu v Požárech. 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>
                <a:solidFill>
                  <a:srgbClr val="0C0C0C"/>
                </a:solidFill>
              </a:rPr>
              <a:t>Ten pak po skončení výstavy zakoupil její ředitel, budoucí starosta města Josef Fejfar, a věnoval jej na stavbu Husova pomníku.</a:t>
            </a:r>
          </a:p>
          <a:p>
            <a:pPr marL="457200" lvl="0" indent="-228600" rtl="0">
              <a:spcBef>
                <a:spcPts val="0"/>
              </a:spcBef>
              <a:buClr>
                <a:srgbClr val="0C0C0C"/>
              </a:buClr>
              <a:buChar char="❏"/>
            </a:pPr>
            <a:r>
              <a:rPr lang="cs">
                <a:solidFill>
                  <a:srgbClr val="0C0C0C"/>
                </a:solidFill>
              </a:rPr>
              <a:t>V r. 1908 byl založen Komitét pro postavení Husova pomníku. </a:t>
            </a:r>
          </a:p>
          <a:p>
            <a:pPr marL="457200" lvl="0" indent="-228600" rtl="0">
              <a:spcBef>
                <a:spcPts val="0"/>
              </a:spcBef>
              <a:buClr>
                <a:srgbClr val="0C0C0C"/>
              </a:buClr>
              <a:buChar char="❏"/>
            </a:pPr>
            <a:r>
              <a:rPr lang="cs">
                <a:solidFill>
                  <a:srgbClr val="0C0C0C"/>
                </a:solidFill>
              </a:rPr>
              <a:t>Přijatý návrh počítal s odhalením sochy do roku 1914 nebo 1915 k 500. výročí Husova upálení.</a:t>
            </a:r>
          </a:p>
          <a:p>
            <a:pPr marL="457200" lvl="0" indent="-228600" algn="just">
              <a:spcBef>
                <a:spcPts val="0"/>
              </a:spcBef>
              <a:buClr>
                <a:srgbClr val="0C0C0C"/>
              </a:buClr>
              <a:buChar char="❏"/>
            </a:pPr>
            <a:r>
              <a:rPr lang="cs">
                <a:solidFill>
                  <a:srgbClr val="0C0C0C"/>
                </a:solidFill>
              </a:rPr>
              <a:t>Nastaly komplikace: Dosud vybraná částka 800 K totiž nestačila na opracování žulového balvanu ani na zakoupení dalšího materiálu. Nebylo tedy ani pomyšlení na vypsání veřejné soutěže na model pomníku.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457200" y="999150"/>
            <a:ext cx="8229600" cy="40142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457200" lvl="0" indent="-368300" algn="just" rtl="0">
              <a:spcBef>
                <a:spcPts val="0"/>
              </a:spcBef>
              <a:buClr>
                <a:srgbClr val="0C0C0C"/>
              </a:buClr>
              <a:buSzPct val="100000"/>
              <a:buChar char="❏"/>
            </a:pPr>
            <a:r>
              <a:rPr lang="cs" sz="2200">
                <a:solidFill>
                  <a:srgbClr val="0C0C0C"/>
                </a:solidFill>
              </a:rPr>
              <a:t>Nakonec pomohla šťastná náhoda. Když známý český sochař Ladislav Šaloun shlédl na pražské výstavě svou sochu Krakonoše, reprodukovanou v pískovci hořickou sochařskou školou, přijel v září 1908 do Hořic vybrat pro ni vhodné místo ve Smetanových sadech.</a:t>
            </a:r>
          </a:p>
          <a:p>
            <a:pPr marL="457200" lvl="0" indent="-368300" algn="just" rtl="0">
              <a:spcBef>
                <a:spcPts val="0"/>
              </a:spcBef>
              <a:buClr>
                <a:srgbClr val="0C0C0C"/>
              </a:buClr>
              <a:buSzPct val="100000"/>
              <a:buChar char="❏"/>
            </a:pPr>
            <a:r>
              <a:rPr lang="cs" sz="2200">
                <a:solidFill>
                  <a:srgbClr val="0C0C0C"/>
                </a:solidFill>
              </a:rPr>
              <a:t>Projevil ochotu vytvořit model pro Husův pomník. </a:t>
            </a:r>
          </a:p>
          <a:p>
            <a:pPr marL="457200" lvl="0" indent="-368300" algn="just" rtl="0">
              <a:spcBef>
                <a:spcPts val="0"/>
              </a:spcBef>
              <a:buClr>
                <a:srgbClr val="0C0C0C"/>
              </a:buClr>
              <a:buSzPct val="100000"/>
              <a:buChar char="❏"/>
            </a:pPr>
            <a:r>
              <a:rPr lang="cs" sz="2200">
                <a:solidFill>
                  <a:srgbClr val="0C0C0C"/>
                </a:solidFill>
              </a:rPr>
              <a:t>Šalounovi byla ponechána úplná tvůrčí svoboda. </a:t>
            </a:r>
          </a:p>
          <a:p>
            <a:pPr marL="457200" lvl="0" indent="-368300" algn="just" rtl="0">
              <a:spcBef>
                <a:spcPts val="0"/>
              </a:spcBef>
              <a:buClr>
                <a:srgbClr val="0C0C0C"/>
              </a:buClr>
              <a:buSzPct val="100000"/>
              <a:buChar char="❏"/>
            </a:pPr>
            <a:r>
              <a:rPr lang="cs" sz="2200">
                <a:solidFill>
                  <a:srgbClr val="0C0C0C"/>
                </a:solidFill>
              </a:rPr>
              <a:t>Koncem března 1911 byl model dokončen. Zároveň pokračovaly přípravné práce. </a:t>
            </a:r>
          </a:p>
          <a:p>
            <a:pPr marL="457200" lvl="0" indent="-368300" algn="just" rtl="0">
              <a:spcBef>
                <a:spcPts val="0"/>
              </a:spcBef>
              <a:buClr>
                <a:srgbClr val="0C0C0C"/>
              </a:buClr>
              <a:buSzPct val="100000"/>
              <a:buChar char="❏"/>
            </a:pPr>
            <a:r>
              <a:rPr lang="cs" sz="2200">
                <a:solidFill>
                  <a:srgbClr val="0C0C0C"/>
                </a:solidFill>
              </a:rPr>
              <a:t>Městská rada byla požádána, aby svým nákladem provedla vybudování základu pro pomník a zavedení vodovodu  na místo.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Základní kámen byl položen o Husově slavnosti v r. 1912 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Ladislav Šaloun se zřekl honoráře za návrh i zhotovení modelů. 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Kámen na pomník dodal Jan Novotný z vlastního lomu v Podhorním Újezdě. 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Sochařské práce byly zadány vynikajícímu hořickému sochaři Františku Vejsovi (1871 — 1951). 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Bylo rozhodnuto, že každá skupina postav bude provedena z jednoho kamene a stejně tak i postava Husova. </a:t>
            </a:r>
          </a:p>
          <a:p>
            <a:pPr marL="457200" lvl="0" indent="-228600" rtl="0">
              <a:spcBef>
                <a:spcPts val="0"/>
              </a:spcBef>
              <a:buChar char="❏"/>
            </a:pPr>
            <a:r>
              <a:rPr lang="cs"/>
              <a:t>Na zaplacení kamene i práce musely být peníze vypůjčeny.</a:t>
            </a:r>
          </a:p>
          <a:p>
            <a:pPr marL="457200" lvl="0" indent="-228600">
              <a:spcBef>
                <a:spcPts val="0"/>
              </a:spcBef>
              <a:buChar char="❏"/>
            </a:pPr>
            <a:r>
              <a:rPr lang="cs"/>
              <a:t>Zároveň se pokračovalo ve finančních sbírkách a benefičních akcích, na nichž se podílely všechny hořické spolky, přispívali i ti nejchudší obyvatelé.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spiration-board">
  <a:themeElements>
    <a:clrScheme name="Custom 503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CFCFCF"/>
      </a:accent1>
      <a:accent2>
        <a:srgbClr val="94AE8E"/>
      </a:accent2>
      <a:accent3>
        <a:srgbClr val="4E7A82"/>
      </a:accent3>
      <a:accent4>
        <a:srgbClr val="666699"/>
      </a:accent4>
      <a:accent5>
        <a:srgbClr val="60506F"/>
      </a:accent5>
      <a:accent6>
        <a:srgbClr val="4B4352"/>
      </a:accent6>
      <a:hlink>
        <a:srgbClr val="8694C0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635</Words>
  <Application>Microsoft Office PowerPoint</Application>
  <PresentationFormat>Předvádění na obrazovce (16:9)</PresentationFormat>
  <Paragraphs>53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Tahoma</vt:lpstr>
      <vt:lpstr>inspiration-board</vt:lpstr>
      <vt:lpstr>HUSŮV POMNÍK</vt:lpstr>
      <vt:lpstr>VZHLED</vt:lpstr>
      <vt:lpstr>Rozměry</vt:lpstr>
      <vt:lpstr>Prezentace aplikace PowerPoint</vt:lpstr>
      <vt:lpstr>Prezentace aplikace PowerPoint</vt:lpstr>
      <vt:lpstr>HISTORIE</vt:lpstr>
      <vt:lpstr>Prezentace aplikace PowerPoint</vt:lpstr>
      <vt:lpstr>Prezentace aplikace PowerPoint</vt:lpstr>
      <vt:lpstr>Prezentace aplikace PowerPoint</vt:lpstr>
      <vt:lpstr>SLAVNOSTNÍ ODHALENÍ</vt:lpstr>
      <vt:lpstr>LADISLAV ŠALOUN (1. 8. 1870 Praha — 18. 10. 1946 Praha)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HUSŮV POMNÍK</dc:title>
  <cp:lastModifiedBy>Dominika Chmelickova</cp:lastModifiedBy>
  <cp:revision>1</cp:revision>
  <dcterms:modified xsi:type="dcterms:W3CDTF">2016-02-23T12:18:02Z</dcterms:modified>
</cp:coreProperties>
</file>